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6" d="100"/>
          <a:sy n="106" d="100"/>
        </p:scale>
        <p:origin x="-570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02.10.2018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02.10.2018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02.10.2018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02.10.2018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02.10.2018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02.10.2018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02.10.2018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02.10.2018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02.10.2018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02.10.2018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02.10.2018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02.10.2018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13" Type="http://schemas.openxmlformats.org/officeDocument/2006/relationships/image" Target="../media/image9.jpeg"/><Relationship Id="rId3" Type="http://schemas.openxmlformats.org/officeDocument/2006/relationships/audio" Target="../media/audio3.wav"/><Relationship Id="rId7" Type="http://schemas.openxmlformats.org/officeDocument/2006/relationships/image" Target="../media/image2.png"/><Relationship Id="rId12" Type="http://schemas.openxmlformats.org/officeDocument/2006/relationships/image" Target="../media/image8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jpeg"/><Relationship Id="rId11" Type="http://schemas.openxmlformats.org/officeDocument/2006/relationships/image" Target="../media/image7.jpeg"/><Relationship Id="rId5" Type="http://schemas.openxmlformats.org/officeDocument/2006/relationships/audio" Target="../media/audio5.wav"/><Relationship Id="rId10" Type="http://schemas.openxmlformats.org/officeDocument/2006/relationships/image" Target="../media/image6.jpeg"/><Relationship Id="rId4" Type="http://schemas.openxmlformats.org/officeDocument/2006/relationships/audio" Target="../media/audio4.wav"/><Relationship Id="rId9" Type="http://schemas.openxmlformats.org/officeDocument/2006/relationships/image" Target="../media/image5.jpeg"/><Relationship Id="rId14" Type="http://schemas.openxmlformats.org/officeDocument/2006/relationships/image" Target="../media/image10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jpeg"/><Relationship Id="rId13" Type="http://schemas.openxmlformats.org/officeDocument/2006/relationships/image" Target="../media/image16.png"/><Relationship Id="rId18" Type="http://schemas.openxmlformats.org/officeDocument/2006/relationships/image" Target="../media/image21.png"/><Relationship Id="rId3" Type="http://schemas.openxmlformats.org/officeDocument/2006/relationships/audio" Target="../media/audio7.wav"/><Relationship Id="rId7" Type="http://schemas.openxmlformats.org/officeDocument/2006/relationships/image" Target="../media/image2.png"/><Relationship Id="rId12" Type="http://schemas.openxmlformats.org/officeDocument/2006/relationships/image" Target="../media/image15.jpeg"/><Relationship Id="rId17" Type="http://schemas.openxmlformats.org/officeDocument/2006/relationships/image" Target="../media/image20.png"/><Relationship Id="rId2" Type="http://schemas.openxmlformats.org/officeDocument/2006/relationships/audio" Target="../media/audio6.wav"/><Relationship Id="rId16" Type="http://schemas.openxmlformats.org/officeDocument/2006/relationships/image" Target="../media/image19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.jpeg"/><Relationship Id="rId11" Type="http://schemas.openxmlformats.org/officeDocument/2006/relationships/image" Target="../media/image14.jpeg"/><Relationship Id="rId5" Type="http://schemas.openxmlformats.org/officeDocument/2006/relationships/audio" Target="../media/audio9.wav"/><Relationship Id="rId15" Type="http://schemas.openxmlformats.org/officeDocument/2006/relationships/image" Target="../media/image18.png"/><Relationship Id="rId10" Type="http://schemas.openxmlformats.org/officeDocument/2006/relationships/image" Target="../media/image13.jpeg"/><Relationship Id="rId19" Type="http://schemas.openxmlformats.org/officeDocument/2006/relationships/image" Target="../media/image22.jpeg"/><Relationship Id="rId4" Type="http://schemas.openxmlformats.org/officeDocument/2006/relationships/audio" Target="../media/audio8.wav"/><Relationship Id="rId9" Type="http://schemas.openxmlformats.org/officeDocument/2006/relationships/image" Target="../media/image12.jpeg"/><Relationship Id="rId14" Type="http://schemas.openxmlformats.org/officeDocument/2006/relationships/image" Target="../media/image17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jpeg"/><Relationship Id="rId3" Type="http://schemas.openxmlformats.org/officeDocument/2006/relationships/audio" Target="../media/audio11.wav"/><Relationship Id="rId7" Type="http://schemas.openxmlformats.org/officeDocument/2006/relationships/image" Target="../media/image24.jpeg"/><Relationship Id="rId2" Type="http://schemas.openxmlformats.org/officeDocument/2006/relationships/audio" Target="../media/audio10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3.png"/><Relationship Id="rId11" Type="http://schemas.openxmlformats.org/officeDocument/2006/relationships/image" Target="../media/image2.png"/><Relationship Id="rId5" Type="http://schemas.openxmlformats.org/officeDocument/2006/relationships/image" Target="../media/image1.jpeg"/><Relationship Id="rId10" Type="http://schemas.openxmlformats.org/officeDocument/2006/relationships/image" Target="../media/image27.jpeg"/><Relationship Id="rId4" Type="http://schemas.openxmlformats.org/officeDocument/2006/relationships/audio" Target="../media/audio8.wav"/><Relationship Id="rId9" Type="http://schemas.openxmlformats.org/officeDocument/2006/relationships/image" Target="../media/image26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png"/><Relationship Id="rId3" Type="http://schemas.openxmlformats.org/officeDocument/2006/relationships/audio" Target="../media/audio8.wav"/><Relationship Id="rId7" Type="http://schemas.openxmlformats.org/officeDocument/2006/relationships/image" Target="../media/image28.jpeg"/><Relationship Id="rId2" Type="http://schemas.openxmlformats.org/officeDocument/2006/relationships/audio" Target="../media/audio12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.png"/><Relationship Id="rId5" Type="http://schemas.openxmlformats.org/officeDocument/2006/relationships/image" Target="../media/image1.jpeg"/><Relationship Id="rId4" Type="http://schemas.openxmlformats.org/officeDocument/2006/relationships/audio" Target="../media/audio13.wav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https://2.bp.blogspot.com/-L8rd8oCIpJ0/V1f9mvtHCZI/AAAAAAAAAv4/bRnZ9TP3dfgJZ8M6XoCFdKrt-GNSiovhgCLcB/s1600/14099198.png"/>
          <p:cNvPicPr>
            <a:picLocks noChangeAspect="1" noChangeArrowheads="1"/>
          </p:cNvPicPr>
          <p:nvPr/>
        </p:nvPicPr>
        <p:blipFill>
          <a:blip r:embed="rId4" cstate="print"/>
          <a:srcRect t="7560" r="54770" b="3611"/>
          <a:stretch>
            <a:fillRect/>
          </a:stretch>
        </p:blipFill>
        <p:spPr bwMode="auto">
          <a:xfrm>
            <a:off x="899592" y="1556792"/>
            <a:ext cx="2232248" cy="4995984"/>
          </a:xfrm>
          <a:prstGeom prst="rect">
            <a:avLst/>
          </a:prstGeom>
          <a:noFill/>
        </p:spPr>
      </p:pic>
      <p:pic>
        <p:nvPicPr>
          <p:cNvPr id="1030" name="Picture 6" descr="http://www.playcast.ru/uploads/2014/11/26/10804885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019879" y="188640"/>
            <a:ext cx="5826961" cy="2952328"/>
          </a:xfrm>
          <a:prstGeom prst="rect">
            <a:avLst/>
          </a:prstGeom>
          <a:noFill/>
        </p:spPr>
      </p:pic>
      <p:sp>
        <p:nvSpPr>
          <p:cNvPr id="7" name="Прямоугольник 6"/>
          <p:cNvSpPr/>
          <p:nvPr/>
        </p:nvSpPr>
        <p:spPr>
          <a:xfrm>
            <a:off x="3203848" y="1700808"/>
            <a:ext cx="532859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"Знакомство дошкольников с профессией геолога"</a:t>
            </a:r>
            <a:endParaRPr lang="ru-RU" sz="2400" b="1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3779912" y="764704"/>
            <a:ext cx="4265911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4000" dirty="0" smtClean="0">
                <a:solidFill>
                  <a:srgbClr val="7030A0"/>
                </a:solidFill>
                <a:latin typeface="Arial Black" pitchFamily="34" charset="0"/>
              </a:rPr>
              <a:t>«Мы геологи»</a:t>
            </a:r>
            <a:endParaRPr lang="ru-RU" sz="4000" dirty="0">
              <a:solidFill>
                <a:srgbClr val="7030A0"/>
              </a:solidFill>
              <a:latin typeface="Arial Black" pitchFamily="34" charset="0"/>
            </a:endParaRPr>
          </a:p>
        </p:txBody>
      </p:sp>
      <p:sp>
        <p:nvSpPr>
          <p:cNvPr id="8" name="24-конечная звезда 7">
            <a:hlinkClick r:id="" action="ppaction://hlinkshowjump?jump=nextslide"/>
          </p:cNvPr>
          <p:cNvSpPr/>
          <p:nvPr/>
        </p:nvSpPr>
        <p:spPr>
          <a:xfrm>
            <a:off x="5220072" y="4221088"/>
            <a:ext cx="2951534" cy="1706240"/>
          </a:xfrm>
          <a:prstGeom prst="star24">
            <a:avLst/>
          </a:prstGeo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Старт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87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6" cstate="print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https://2.bp.blogspot.com/-L8rd8oCIpJ0/V1f9mvtHCZI/AAAAAAAAAv4/bRnZ9TP3dfgJZ8M6XoCFdKrt-GNSiovhgCLcB/s1600/14099198.png"/>
          <p:cNvPicPr>
            <a:picLocks noChangeAspect="1" noChangeArrowheads="1"/>
          </p:cNvPicPr>
          <p:nvPr/>
        </p:nvPicPr>
        <p:blipFill>
          <a:blip r:embed="rId7" cstate="print"/>
          <a:srcRect t="7560" r="54770" b="3611"/>
          <a:stretch>
            <a:fillRect/>
          </a:stretch>
        </p:blipFill>
        <p:spPr bwMode="auto">
          <a:xfrm>
            <a:off x="-108520" y="1628800"/>
            <a:ext cx="2232248" cy="4995984"/>
          </a:xfrm>
          <a:prstGeom prst="rect">
            <a:avLst/>
          </a:prstGeom>
          <a:noFill/>
        </p:spPr>
      </p:pic>
      <p:pic>
        <p:nvPicPr>
          <p:cNvPr id="14338" name="Picture 2" descr="https://trgc72.ru/upload/iblock/3cc/3cc74ca3a6a65206b35779c0ac4026bf.pn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419872" y="3219102"/>
            <a:ext cx="4788024" cy="363889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11" name="Picture 2" descr="http://www.smonitoril.ru/wp-content/uploads/2017/05/47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1979712" y="116632"/>
            <a:ext cx="5544616" cy="3465385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12" name="Управляющая кнопка: далее 11">
            <a:hlinkClick r:id="" action="ppaction://hlinkshowjump?jump=nextslide" highlightClick="1"/>
          </p:cNvPr>
          <p:cNvSpPr/>
          <p:nvPr/>
        </p:nvSpPr>
        <p:spPr>
          <a:xfrm>
            <a:off x="8532440" y="6381328"/>
            <a:ext cx="611560" cy="476672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http://visokie-belie-prishelci.ru/wp-content/uploads/2016/01/%D0%BA%D1%83%D0%B4%D0%B0-%D0%BF%D1%80%D0%BE%D0%BF%D0%B0%D0%BB%D0%B8-%D0%B3%D0%B5%D0%BE%D0%BB%D0%BE%D0%B3%D0%B8-1024x673.jp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3419872" y="3212976"/>
            <a:ext cx="5256584" cy="3454766"/>
          </a:xfrm>
          <a:prstGeom prst="rect">
            <a:avLst/>
          </a:prstGeom>
          <a:noFill/>
        </p:spPr>
      </p:pic>
      <p:pic>
        <p:nvPicPr>
          <p:cNvPr id="14340" name="Picture 4" descr="http://www.prikol.ru/wp-content/gallery/september-2014/tent-017.jpg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2267744" y="116632"/>
            <a:ext cx="4920546" cy="369041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2" name="Picture 4" descr="https://onlinepozdravleniya.ru/wp-content/uploads/2017/03/den-geologa.jpg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2123728" y="836712"/>
            <a:ext cx="6912768" cy="5616624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1032" name="Picture 8" descr="http://img4.tourbina.ru/photos.4/6/9/2/8/7/1178296/big.photo/Petstchera-Geologov-2.jpg"/>
          <p:cNvPicPr>
            <a:picLocks noChangeAspect="1" noChangeArrowheads="1"/>
          </p:cNvPicPr>
          <p:nvPr/>
        </p:nvPicPr>
        <p:blipFill>
          <a:blip r:embed="rId13" cstate="print"/>
          <a:srcRect b="4395"/>
          <a:stretch>
            <a:fillRect/>
          </a:stretch>
        </p:blipFill>
        <p:spPr bwMode="auto">
          <a:xfrm>
            <a:off x="1979712" y="188640"/>
            <a:ext cx="6096000" cy="388843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1034" name="Picture 10" descr="https://i.ytimg.com/vi/LQsMAa1dMQQ/maxresdefault.jp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2483768" y="3595138"/>
            <a:ext cx="5800644" cy="3262862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99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000"/>
                            </p:stCondLst>
                            <p:childTnLst>
                              <p:par>
                                <p:cTn id="16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7000"/>
                            </p:stCondLst>
                            <p:childTnLst>
                              <p:par>
                                <p:cTn id="21" presetID="1" presetClass="exit" presetSubtype="0" fill="hold" nodeType="afterEffect">
                                  <p:stCondLst>
                                    <p:cond delay="30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7000"/>
                            </p:stCondLst>
                            <p:childTnLst>
                              <p:par>
                                <p:cTn id="24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7000"/>
                            </p:stCondLst>
                            <p:childTnLst>
                              <p:par>
                                <p:cTn id="27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9000"/>
                            </p:stCondLst>
                            <p:childTnLst>
                              <p:par>
                                <p:cTn id="32" presetID="2" presetClass="entr" presetSubtype="2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6000"/>
                            </p:stCondLst>
                            <p:childTnLst>
                              <p:par>
                                <p:cTn id="37" presetID="1" presetClass="exit" presetSubtype="0" fill="hold" nodeType="afterEffect">
                                  <p:stCondLst>
                                    <p:cond delay="19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65000"/>
                            </p:stCondLst>
                            <p:childTnLst>
                              <p:par>
                                <p:cTn id="40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65000"/>
                            </p:stCondLst>
                            <p:childTnLst>
                              <p:par>
                                <p:cTn id="43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2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67000"/>
                            </p:stCondLst>
                            <p:childTnLst>
                              <p:par>
                                <p:cTn id="48" presetID="1" presetClass="exit" presetSubtype="0" fill="hold" nodeType="afterEffect">
                                  <p:stCondLst>
                                    <p:cond delay="130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80000"/>
                            </p:stCondLst>
                            <p:childTnLst>
                              <p:par>
                                <p:cTn id="51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3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82000"/>
                            </p:stCondLst>
                            <p:childTnLst>
                              <p:par>
                                <p:cTn id="56" presetID="2" presetClass="entr" presetSubtype="2" fill="hold" nodeType="after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0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10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6" cstate="print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rmAutofit/>
          </a:bodyPr>
          <a:lstStyle/>
          <a:p>
            <a:r>
              <a:rPr lang="ru-RU" sz="3600" b="1" dirty="0" smtClean="0">
                <a:solidFill>
                  <a:srgbClr val="7030A0"/>
                </a:solidFill>
              </a:rPr>
              <a:t>«Что нужно геологу»</a:t>
            </a:r>
            <a:endParaRPr lang="ru-RU" sz="3600" b="1" dirty="0">
              <a:solidFill>
                <a:srgbClr val="7030A0"/>
              </a:solidFill>
            </a:endParaRPr>
          </a:p>
        </p:txBody>
      </p:sp>
      <p:pic>
        <p:nvPicPr>
          <p:cNvPr id="4" name="Picture 4" descr="https://2.bp.blogspot.com/-L8rd8oCIpJ0/V1f9mvtHCZI/AAAAAAAAAv4/bRnZ9TP3dfgJZ8M6XoCFdKrt-GNSiovhgCLcB/s1600/14099198.png"/>
          <p:cNvPicPr>
            <a:picLocks noChangeAspect="1" noChangeArrowheads="1"/>
          </p:cNvPicPr>
          <p:nvPr/>
        </p:nvPicPr>
        <p:blipFill>
          <a:blip r:embed="rId7" cstate="print"/>
          <a:srcRect t="7560" r="54770" b="3611"/>
          <a:stretch>
            <a:fillRect/>
          </a:stretch>
        </p:blipFill>
        <p:spPr bwMode="auto">
          <a:xfrm flipH="1">
            <a:off x="6948264" y="1844824"/>
            <a:ext cx="2071379" cy="4635944"/>
          </a:xfrm>
          <a:prstGeom prst="rect">
            <a:avLst/>
          </a:prstGeom>
          <a:noFill/>
        </p:spPr>
      </p:pic>
      <p:pic>
        <p:nvPicPr>
          <p:cNvPr id="15362" name="Picture 2" descr="https://forma-odezhda.ru/image/data/upload/fd/de/fdde309f99d97a614b97386bea8f3c6e.jpeg"/>
          <p:cNvPicPr>
            <a:picLocks noChangeAspect="1" noChangeArrowheads="1"/>
          </p:cNvPicPr>
          <p:nvPr/>
        </p:nvPicPr>
        <p:blipFill>
          <a:blip r:embed="rId8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907704" y="2780928"/>
            <a:ext cx="2885042" cy="3666407"/>
          </a:xfrm>
          <a:prstGeom prst="rect">
            <a:avLst/>
          </a:prstGeom>
          <a:noFill/>
        </p:spPr>
      </p:pic>
      <p:pic>
        <p:nvPicPr>
          <p:cNvPr id="15364" name="Picture 4" descr="https://static.turbosquid.com/Preview/2014/07/10__22_59_29/OldCompass_1.jpg85fd4318-33ad-458b-991f-1b5c2e2c006cDefault.jpg"/>
          <p:cNvPicPr>
            <a:picLocks noChangeAspect="1" noChangeArrowheads="1"/>
          </p:cNvPicPr>
          <p:nvPr/>
        </p:nvPicPr>
        <p:blipFill>
          <a:blip r:embed="rId9" cstate="print">
            <a:clrChange>
              <a:clrFrom>
                <a:srgbClr val="F7F7F7"/>
              </a:clrFrom>
              <a:clrTo>
                <a:srgbClr val="F7F7F7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827584" y="1196752"/>
            <a:ext cx="1296144" cy="1296144"/>
          </a:xfrm>
          <a:prstGeom prst="rect">
            <a:avLst/>
          </a:prstGeom>
          <a:noFill/>
        </p:spPr>
      </p:pic>
      <p:pic>
        <p:nvPicPr>
          <p:cNvPr id="15366" name="Picture 6" descr="http://hibtravel.ru/images2/large/plan.jpg"/>
          <p:cNvPicPr>
            <a:picLocks noChangeAspect="1" noChangeArrowheads="1"/>
          </p:cNvPicPr>
          <p:nvPr/>
        </p:nvPicPr>
        <p:blipFill>
          <a:blip r:embed="rId10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427984" y="1052736"/>
            <a:ext cx="2448272" cy="2097072"/>
          </a:xfrm>
          <a:prstGeom prst="rect">
            <a:avLst/>
          </a:prstGeom>
          <a:noFill/>
        </p:spPr>
      </p:pic>
      <p:pic>
        <p:nvPicPr>
          <p:cNvPr id="15370" name="Picture 10" descr="https://ae01.alicdn.com/kf/HTB1TBCpbPgy_uJjSZPxq6ynNpXaY/Rock-Pick-With-Flat-Tip-Shock-Reduction-Grip-Geological-Stratigraphic-Hammer.jpg"/>
          <p:cNvPicPr>
            <a:picLocks noChangeAspect="1" noChangeArrowheads="1"/>
          </p:cNvPicPr>
          <p:nvPr/>
        </p:nvPicPr>
        <p:blipFill>
          <a:blip r:embed="rId11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51520" y="3645024"/>
            <a:ext cx="1728192" cy="1728192"/>
          </a:xfrm>
          <a:prstGeom prst="rect">
            <a:avLst/>
          </a:prstGeom>
          <a:noFill/>
        </p:spPr>
      </p:pic>
      <p:pic>
        <p:nvPicPr>
          <p:cNvPr id="15372" name="Picture 12" descr="https://directgifts.ru/473431-large_default/prozrachnaya-kruzhka-300-ml-zelenyj.jpg"/>
          <p:cNvPicPr>
            <a:picLocks noChangeAspect="1" noChangeArrowheads="1"/>
          </p:cNvPicPr>
          <p:nvPr/>
        </p:nvPicPr>
        <p:blipFill>
          <a:blip r:embed="rId1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83568" y="5661248"/>
            <a:ext cx="1052736" cy="1052736"/>
          </a:xfrm>
          <a:prstGeom prst="rect">
            <a:avLst/>
          </a:prstGeom>
          <a:noFill/>
        </p:spPr>
      </p:pic>
      <p:pic>
        <p:nvPicPr>
          <p:cNvPr id="15374" name="Picture 14" descr="http://www.pngnames.com/files/3/Matches-Png-Free-Download.png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5117832" y="5733256"/>
            <a:ext cx="1209294" cy="792088"/>
          </a:xfrm>
          <a:prstGeom prst="rect">
            <a:avLst/>
          </a:prstGeom>
          <a:noFill/>
        </p:spPr>
      </p:pic>
      <p:pic>
        <p:nvPicPr>
          <p:cNvPr id="15376" name="Picture 16" descr="https://avatars.mds.yandex.net/get-pdb/163339/71f5c4d5-2ca8-43bb-82bc-9bf187f810ef/s1200?webp=false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2483768" y="908720"/>
            <a:ext cx="1652308" cy="1944216"/>
          </a:xfrm>
          <a:prstGeom prst="rect">
            <a:avLst/>
          </a:prstGeom>
          <a:noFill/>
        </p:spPr>
      </p:pic>
      <p:pic>
        <p:nvPicPr>
          <p:cNvPr id="15378" name="Picture 18" descr="http://nachalo4ka.ru/wp-content/uploads/2014/08/014.png"/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323528" y="2924944"/>
            <a:ext cx="1224136" cy="1224136"/>
          </a:xfrm>
          <a:prstGeom prst="rect">
            <a:avLst/>
          </a:prstGeom>
          <a:noFill/>
        </p:spPr>
      </p:pic>
      <p:pic>
        <p:nvPicPr>
          <p:cNvPr id="15380" name="Picture 20" descr="https://prikolnye-kartinki.ru/img/picture/Jun/17/75b888176eaa0f5cb65601ceeaf61f36/5.jpg"/>
          <p:cNvPicPr>
            <a:picLocks noChangeAspect="1" noChangeArrowheads="1"/>
          </p:cNvPicPr>
          <p:nvPr/>
        </p:nvPicPr>
        <p:blipFill>
          <a:blip r:embed="rId1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148064" y="4077072"/>
            <a:ext cx="1512168" cy="1447545"/>
          </a:xfrm>
          <a:prstGeom prst="rect">
            <a:avLst/>
          </a:prstGeom>
          <a:noFill/>
        </p:spPr>
      </p:pic>
      <p:pic>
        <p:nvPicPr>
          <p:cNvPr id="15382" name="Picture 22" descr="http://pngimg.com/uploads/binocular/binocular_PNG12900.png"/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5148064" y="3068960"/>
            <a:ext cx="1218743" cy="1008112"/>
          </a:xfrm>
          <a:prstGeom prst="rect">
            <a:avLst/>
          </a:prstGeom>
          <a:noFill/>
        </p:spPr>
      </p:pic>
      <p:pic>
        <p:nvPicPr>
          <p:cNvPr id="15384" name="Picture 24" descr="http://pngimg.com/uploads/flashlight/flashlight_PNG55999.png"/>
          <p:cNvPicPr>
            <a:picLocks noChangeAspect="1" noChangeArrowheads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>
            <a:off x="251520" y="476672"/>
            <a:ext cx="1696792" cy="720080"/>
          </a:xfrm>
          <a:prstGeom prst="rect">
            <a:avLst/>
          </a:prstGeom>
          <a:noFill/>
        </p:spPr>
      </p:pic>
      <p:pic>
        <p:nvPicPr>
          <p:cNvPr id="15386" name="Picture 26" descr="https://img3.board.com.ua/a/2003510330/wm/1-kazan-chugunnyij-turisticheskij-biol-0706.jpg"/>
          <p:cNvPicPr>
            <a:picLocks noChangeAspect="1" noChangeArrowheads="1"/>
          </p:cNvPicPr>
          <p:nvPr/>
        </p:nvPicPr>
        <p:blipFill>
          <a:blip r:embed="rId19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804248" y="188640"/>
            <a:ext cx="1584176" cy="1553828"/>
          </a:xfrm>
          <a:prstGeom prst="rect">
            <a:avLst/>
          </a:prstGeom>
          <a:noFill/>
        </p:spPr>
      </p:pic>
      <p:sp>
        <p:nvSpPr>
          <p:cNvPr id="18" name="Управляющая кнопка: далее 17">
            <a:hlinkClick r:id="" action="ppaction://hlinkshowjump?jump=nextslide" highlightClick="1"/>
          </p:cNvPr>
          <p:cNvSpPr/>
          <p:nvPr/>
        </p:nvSpPr>
        <p:spPr>
          <a:xfrm>
            <a:off x="8532440" y="6381328"/>
            <a:ext cx="611560" cy="476672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4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1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record20181002181946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1538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384"/>
                  </p:tgtEl>
                </p:cond>
              </p:nextCondLst>
            </p:seq>
            <p:seq concurrent="1" nextAc="seek">
              <p:cTn id="21" restart="whenNotActive" fill="hold" evtFilter="cancelBubble" nodeType="interactiveSeq">
                <p:stCondLst>
                  <p:cond evt="onClick" delay="0">
                    <p:tgtEl>
                      <p:spTgt spid="1536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" fill="hold">
                      <p:stCondLst>
                        <p:cond delay="0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364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537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370"/>
                  </p:tgtEl>
                </p:cond>
              </p:nextCondLst>
            </p:seq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1537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>
                      <p:stCondLst>
                        <p:cond delay="0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372"/>
                  </p:tgtEl>
                </p:cond>
              </p:nextCondLst>
            </p:seq>
            <p:seq concurrent="1" nextAc="seek">
              <p:cTn id="36" restart="whenNotActive" fill="hold" evtFilter="cancelBubble" nodeType="interactiveSeq">
                <p:stCondLst>
                  <p:cond evt="onClick" delay="0">
                    <p:tgtEl>
                      <p:spTgt spid="1536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7" fill="hold">
                      <p:stCondLst>
                        <p:cond delay="0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366"/>
                  </p:tgtEl>
                </p:cond>
              </p:nextCondLst>
            </p:seq>
            <p:seq concurrent="1" nextAc="seek">
              <p:cTn id="41" restart="whenNotActive" fill="hold" evtFilter="cancelBubble" nodeType="interactiveSeq">
                <p:stCondLst>
                  <p:cond evt="onClick" delay="0">
                    <p:tgtEl>
                      <p:spTgt spid="1538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2" fill="hold">
                      <p:stCondLst>
                        <p:cond delay="0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386"/>
                  </p:tgtEl>
                </p:cond>
              </p:nextCondLst>
            </p:seq>
            <p:seq concurrent="1" nextAc="seek">
              <p:cTn id="46" restart="whenNotActive" fill="hold" evtFilter="cancelBubble" nodeType="interactiveSeq">
                <p:stCondLst>
                  <p:cond evt="onClick" delay="0">
                    <p:tgtEl>
                      <p:spTgt spid="1538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7" fill="hold">
                      <p:stCondLst>
                        <p:cond delay="0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382"/>
                  </p:tgtEl>
                </p:cond>
              </p:nextCondLst>
            </p:seq>
            <p:seq concurrent="1" nextAc="seek">
              <p:cTn id="51" restart="whenNotActive" fill="hold" evtFilter="cancelBubble" nodeType="interactiveSeq">
                <p:stCondLst>
                  <p:cond evt="onClick" delay="0">
                    <p:tgtEl>
                      <p:spTgt spid="1537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2" fill="hold">
                      <p:stCondLst>
                        <p:cond delay="0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374"/>
                  </p:tgtEl>
                </p:cond>
              </p:nextCondLst>
            </p:seq>
            <p:seq concurrent="1" nextAc="seek">
              <p:cTn id="56" restart="whenNotActive" fill="hold" evtFilter="cancelBubble" nodeType="interactiveSeq">
                <p:stCondLst>
                  <p:cond evt="onClick" delay="0">
                    <p:tgtEl>
                      <p:spTgt spid="1537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7" fill="hold">
                      <p:stCondLst>
                        <p:cond delay="0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0" dur="1000" fill="hold"/>
                                        <p:tgtEl>
                                          <p:spTgt spid="153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voltag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378"/>
                  </p:tgtEl>
                </p:cond>
              </p:nextCondLst>
            </p:seq>
            <p:seq concurrent="1" nextAc="seek">
              <p:cTn id="61" restart="whenNotActive" fill="hold" evtFilter="cancelBubble" nodeType="interactiveSeq">
                <p:stCondLst>
                  <p:cond evt="onClick" delay="0">
                    <p:tgtEl>
                      <p:spTgt spid="1537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2" fill="hold">
                      <p:stCondLst>
                        <p:cond delay="0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5" dur="1000" fill="hold"/>
                                        <p:tgtEl>
                                          <p:spTgt spid="153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voltag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376"/>
                  </p:tgtEl>
                </p:cond>
              </p:nextCondLst>
            </p:seq>
            <p:seq concurrent="1" nextAc="seek">
              <p:cTn id="66" restart="whenNotActive" fill="hold" evtFilter="cancelBubble" nodeType="interactiveSeq">
                <p:stCondLst>
                  <p:cond evt="onClick" delay="0">
                    <p:tgtEl>
                      <p:spTgt spid="1538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7" fill="hold">
                      <p:stCondLst>
                        <p:cond delay="0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70" dur="1000" fill="hold"/>
                                        <p:tgtEl>
                                          <p:spTgt spid="153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voltag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380"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5" cstate="print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http://s3.thingpic.com/images/MP/FFnNmPveZeAWypWmoJ29faPF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067944" y="0"/>
            <a:ext cx="5076056" cy="6858000"/>
          </a:xfrm>
          <a:prstGeom prst="rect">
            <a:avLst/>
          </a:prstGeom>
          <a:noFill/>
        </p:spPr>
      </p:pic>
      <p:sp>
        <p:nvSpPr>
          <p:cNvPr id="11" name="Прямоугольник 10"/>
          <p:cNvSpPr/>
          <p:nvPr/>
        </p:nvSpPr>
        <p:spPr>
          <a:xfrm>
            <a:off x="6228184" y="4077072"/>
            <a:ext cx="72008" cy="72008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Прямоугольник 11"/>
          <p:cNvSpPr/>
          <p:nvPr/>
        </p:nvSpPr>
        <p:spPr>
          <a:xfrm>
            <a:off x="6012160" y="3645024"/>
            <a:ext cx="72008" cy="72008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Прямоугольник 12"/>
          <p:cNvSpPr/>
          <p:nvPr/>
        </p:nvSpPr>
        <p:spPr>
          <a:xfrm>
            <a:off x="5652119" y="1340767"/>
            <a:ext cx="77876" cy="77876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Прямоугольник 13"/>
          <p:cNvSpPr/>
          <p:nvPr/>
        </p:nvSpPr>
        <p:spPr>
          <a:xfrm>
            <a:off x="5868144" y="3068960"/>
            <a:ext cx="74168" cy="74168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Прямоугольник 14"/>
          <p:cNvSpPr/>
          <p:nvPr/>
        </p:nvSpPr>
        <p:spPr>
          <a:xfrm>
            <a:off x="5652120" y="2060848"/>
            <a:ext cx="74168" cy="74168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Прямоугольник 15"/>
          <p:cNvSpPr/>
          <p:nvPr/>
        </p:nvSpPr>
        <p:spPr>
          <a:xfrm>
            <a:off x="6804248" y="4005064"/>
            <a:ext cx="72008" cy="72008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Прямоугольник 16"/>
          <p:cNvSpPr/>
          <p:nvPr/>
        </p:nvSpPr>
        <p:spPr>
          <a:xfrm>
            <a:off x="6660232" y="4221088"/>
            <a:ext cx="72008" cy="72008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Прямоугольник 17"/>
          <p:cNvSpPr/>
          <p:nvPr/>
        </p:nvSpPr>
        <p:spPr>
          <a:xfrm>
            <a:off x="6588224" y="3861048"/>
            <a:ext cx="72008" cy="72008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Прямоугольник 18"/>
          <p:cNvSpPr/>
          <p:nvPr/>
        </p:nvSpPr>
        <p:spPr>
          <a:xfrm>
            <a:off x="7092280" y="4653136"/>
            <a:ext cx="72008" cy="72008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Прямоугольник 19"/>
          <p:cNvSpPr/>
          <p:nvPr/>
        </p:nvSpPr>
        <p:spPr>
          <a:xfrm>
            <a:off x="7236296" y="4437112"/>
            <a:ext cx="72008" cy="72008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Прямоугольник 20"/>
          <p:cNvSpPr/>
          <p:nvPr/>
        </p:nvSpPr>
        <p:spPr>
          <a:xfrm>
            <a:off x="6588224" y="4797152"/>
            <a:ext cx="72008" cy="72008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" name="Равнобедренный треугольник 21"/>
          <p:cNvSpPr/>
          <p:nvPr/>
        </p:nvSpPr>
        <p:spPr>
          <a:xfrm>
            <a:off x="6516216" y="1556792"/>
            <a:ext cx="144016" cy="144016"/>
          </a:xfrm>
          <a:prstGeom prst="triangl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" name="Равнобедренный треугольник 22"/>
          <p:cNvSpPr/>
          <p:nvPr/>
        </p:nvSpPr>
        <p:spPr>
          <a:xfrm>
            <a:off x="7452320" y="4797152"/>
            <a:ext cx="144016" cy="144016"/>
          </a:xfrm>
          <a:prstGeom prst="triangl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4" name="Равнобедренный треугольник 23"/>
          <p:cNvSpPr/>
          <p:nvPr/>
        </p:nvSpPr>
        <p:spPr>
          <a:xfrm>
            <a:off x="6948264" y="5805264"/>
            <a:ext cx="144016" cy="144016"/>
          </a:xfrm>
          <a:prstGeom prst="triangl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5" name="Равнобедренный треугольник 24"/>
          <p:cNvSpPr/>
          <p:nvPr/>
        </p:nvSpPr>
        <p:spPr>
          <a:xfrm>
            <a:off x="7092280" y="5445224"/>
            <a:ext cx="144016" cy="144016"/>
          </a:xfrm>
          <a:prstGeom prst="triangl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6" name="Равнобедренный треугольник 25"/>
          <p:cNvSpPr/>
          <p:nvPr/>
        </p:nvSpPr>
        <p:spPr>
          <a:xfrm>
            <a:off x="6804248" y="5229200"/>
            <a:ext cx="144016" cy="144016"/>
          </a:xfrm>
          <a:prstGeom prst="triangl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6394" name="Picture 10" descr="https://pandia.ru/text/80/091/images/image002_247.jpg"/>
          <p:cNvPicPr>
            <a:picLocks noChangeAspect="1" noChangeArrowheads="1"/>
          </p:cNvPicPr>
          <p:nvPr/>
        </p:nvPicPr>
        <p:blipFill>
          <a:blip r:embed="rId7" cstate="print"/>
          <a:srcRect l="5124" t="33333" r="84583" b="59068"/>
          <a:stretch>
            <a:fillRect/>
          </a:stretch>
        </p:blipFill>
        <p:spPr bwMode="auto">
          <a:xfrm flipV="1">
            <a:off x="5724128" y="3717032"/>
            <a:ext cx="146134" cy="150562"/>
          </a:xfrm>
          <a:prstGeom prst="rect">
            <a:avLst/>
          </a:prstGeom>
          <a:noFill/>
        </p:spPr>
      </p:pic>
      <p:pic>
        <p:nvPicPr>
          <p:cNvPr id="42" name="Picture 10" descr="https://pandia.ru/text/80/091/images/image002_247.jpg"/>
          <p:cNvPicPr>
            <a:picLocks noChangeAspect="1" noChangeArrowheads="1"/>
          </p:cNvPicPr>
          <p:nvPr/>
        </p:nvPicPr>
        <p:blipFill>
          <a:blip r:embed="rId7" cstate="print"/>
          <a:srcRect l="5124" t="33333" r="84583" b="59068"/>
          <a:stretch>
            <a:fillRect/>
          </a:stretch>
        </p:blipFill>
        <p:spPr bwMode="auto">
          <a:xfrm flipV="1">
            <a:off x="5652120" y="3573016"/>
            <a:ext cx="144016" cy="148379"/>
          </a:xfrm>
          <a:prstGeom prst="rect">
            <a:avLst/>
          </a:prstGeom>
          <a:noFill/>
        </p:spPr>
      </p:pic>
      <p:pic>
        <p:nvPicPr>
          <p:cNvPr id="16396" name="Picture 12" descr="https://fs00.infourok.ru/images/doc/263/268298/1/img14.jpg"/>
          <p:cNvPicPr>
            <a:picLocks noChangeAspect="1" noChangeArrowheads="1"/>
          </p:cNvPicPr>
          <p:nvPr/>
        </p:nvPicPr>
        <p:blipFill>
          <a:blip r:embed="rId8" cstate="print"/>
          <a:srcRect l="16371" t="29936" r="17738" b="21256"/>
          <a:stretch>
            <a:fillRect/>
          </a:stretch>
        </p:blipFill>
        <p:spPr bwMode="auto">
          <a:xfrm>
            <a:off x="251520" y="476672"/>
            <a:ext cx="1944216" cy="1080120"/>
          </a:xfrm>
          <a:prstGeom prst="rect">
            <a:avLst/>
          </a:prstGeom>
          <a:noFill/>
        </p:spPr>
      </p:pic>
      <p:sp>
        <p:nvSpPr>
          <p:cNvPr id="45" name="TextBox 44"/>
          <p:cNvSpPr txBox="1"/>
          <p:nvPr/>
        </p:nvSpPr>
        <p:spPr>
          <a:xfrm>
            <a:off x="2267744" y="764704"/>
            <a:ext cx="172819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 smtClean="0"/>
              <a:t>Каменный уголь</a:t>
            </a:r>
            <a:endParaRPr lang="ru-RU" sz="1600" dirty="0"/>
          </a:p>
        </p:txBody>
      </p:sp>
      <p:pic>
        <p:nvPicPr>
          <p:cNvPr id="16398" name="Picture 14" descr="https://ds02.infourok.ru/uploads/ex/1020/000232ff-b7ede723/img1.jpg"/>
          <p:cNvPicPr>
            <a:picLocks noChangeAspect="1" noChangeArrowheads="1"/>
          </p:cNvPicPr>
          <p:nvPr/>
        </p:nvPicPr>
        <p:blipFill>
          <a:blip r:embed="rId9" cstate="print"/>
          <a:srcRect l="4594" t="32957" r="71044" b="42409"/>
          <a:stretch>
            <a:fillRect/>
          </a:stretch>
        </p:blipFill>
        <p:spPr bwMode="auto">
          <a:xfrm>
            <a:off x="251520" y="1844824"/>
            <a:ext cx="1872208" cy="1201396"/>
          </a:xfrm>
          <a:prstGeom prst="rect">
            <a:avLst/>
          </a:prstGeom>
          <a:noFill/>
        </p:spPr>
      </p:pic>
      <p:sp>
        <p:nvSpPr>
          <p:cNvPr id="47" name="TextBox 46"/>
          <p:cNvSpPr txBox="1"/>
          <p:nvPr/>
        </p:nvSpPr>
        <p:spPr>
          <a:xfrm>
            <a:off x="2195736" y="2276872"/>
            <a:ext cx="151216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 smtClean="0"/>
              <a:t>Железная руда</a:t>
            </a:r>
            <a:endParaRPr lang="ru-RU" sz="1600" dirty="0"/>
          </a:p>
        </p:txBody>
      </p:sp>
      <p:pic>
        <p:nvPicPr>
          <p:cNvPr id="16400" name="Picture 16" descr="https://ds03.infourok.ru/uploads/ex/09d7/0004d84e-db3ab8e4/img1.jpg"/>
          <p:cNvPicPr>
            <a:picLocks noChangeAspect="1" noChangeArrowheads="1"/>
          </p:cNvPicPr>
          <p:nvPr/>
        </p:nvPicPr>
        <p:blipFill>
          <a:blip r:embed="rId10" cstate="print"/>
          <a:srcRect l="21375" t="26000" r="25750" b="4000"/>
          <a:stretch>
            <a:fillRect/>
          </a:stretch>
        </p:blipFill>
        <p:spPr bwMode="auto">
          <a:xfrm>
            <a:off x="251520" y="3356992"/>
            <a:ext cx="1800200" cy="1169264"/>
          </a:xfrm>
          <a:prstGeom prst="rect">
            <a:avLst/>
          </a:prstGeom>
          <a:noFill/>
        </p:spPr>
      </p:pic>
      <p:sp>
        <p:nvSpPr>
          <p:cNvPr id="49" name="TextBox 48"/>
          <p:cNvSpPr txBox="1"/>
          <p:nvPr/>
        </p:nvSpPr>
        <p:spPr>
          <a:xfrm>
            <a:off x="2123728" y="3933056"/>
            <a:ext cx="151216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 smtClean="0"/>
              <a:t>Известняк</a:t>
            </a:r>
            <a:endParaRPr lang="ru-RU" sz="1600" dirty="0"/>
          </a:p>
        </p:txBody>
      </p:sp>
      <p:pic>
        <p:nvPicPr>
          <p:cNvPr id="50" name="Picture 4" descr="https://2.bp.blogspot.com/-L8rd8oCIpJ0/V1f9mvtHCZI/AAAAAAAAAv4/bRnZ9TP3dfgJZ8M6XoCFdKrt-GNSiovhgCLcB/s1600/14099198.png"/>
          <p:cNvPicPr>
            <a:picLocks noChangeAspect="1" noChangeArrowheads="1"/>
          </p:cNvPicPr>
          <p:nvPr/>
        </p:nvPicPr>
        <p:blipFill>
          <a:blip r:embed="rId11" cstate="print"/>
          <a:srcRect t="7560" r="54770" b="3611"/>
          <a:stretch>
            <a:fillRect/>
          </a:stretch>
        </p:blipFill>
        <p:spPr bwMode="auto">
          <a:xfrm>
            <a:off x="2843808" y="2726112"/>
            <a:ext cx="1846163" cy="4131888"/>
          </a:xfrm>
          <a:prstGeom prst="rect">
            <a:avLst/>
          </a:prstGeom>
          <a:noFill/>
        </p:spPr>
      </p:pic>
      <p:sp>
        <p:nvSpPr>
          <p:cNvPr id="51" name="Управляющая кнопка: далее 50">
            <a:hlinkClick r:id="" action="ppaction://hlinkshowjump?jump=nextslide" highlightClick="1"/>
          </p:cNvPr>
          <p:cNvSpPr/>
          <p:nvPr/>
        </p:nvSpPr>
        <p:spPr>
          <a:xfrm>
            <a:off x="8604448" y="6381328"/>
            <a:ext cx="539552" cy="476672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record20181002182238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3" presetClass="entr" presetSubtype="0" fill="hold" nodeType="afterEffect">
                                  <p:stCondLst>
                                    <p:cond delay="3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987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9" dur="1000" fill="hold"/>
                                        <p:tgtEl>
                                          <p:spTgt spid="163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45" dur="1000" fill="hold"/>
                                        <p:tgtEl>
                                          <p:spTgt spid="163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4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59" dur="1000" fill="hold"/>
                                        <p:tgtEl>
                                          <p:spTgt spid="164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6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5" cstate="print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https://2.bp.blogspot.com/-L8rd8oCIpJ0/V1f9mvtHCZI/AAAAAAAAAv4/bRnZ9TP3dfgJZ8M6XoCFdKrt-GNSiovhgCLcB/s1600/14099198.png"/>
          <p:cNvPicPr>
            <a:picLocks noChangeAspect="1" noChangeArrowheads="1"/>
          </p:cNvPicPr>
          <p:nvPr/>
        </p:nvPicPr>
        <p:blipFill>
          <a:blip r:embed="rId6" cstate="print"/>
          <a:srcRect t="7560" r="54770" b="3611"/>
          <a:stretch>
            <a:fillRect/>
          </a:stretch>
        </p:blipFill>
        <p:spPr bwMode="auto">
          <a:xfrm>
            <a:off x="3059832" y="620688"/>
            <a:ext cx="2592288" cy="5801788"/>
          </a:xfrm>
          <a:prstGeom prst="rect">
            <a:avLst/>
          </a:prstGeom>
          <a:noFill/>
        </p:spPr>
      </p:pic>
      <p:pic>
        <p:nvPicPr>
          <p:cNvPr id="17414" name="Picture 6" descr="http://itd3.mycdn.me/image?id=866137209328&amp;t=20&amp;plc=WEB&amp;tkn=*ZRigeB73FISg2XUoxZZRtM871mQ"/>
          <p:cNvPicPr>
            <a:picLocks noChangeAspect="1" noChangeArrowheads="1"/>
          </p:cNvPicPr>
          <p:nvPr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868144" y="1844824"/>
            <a:ext cx="3015307" cy="2613720"/>
          </a:xfrm>
          <a:prstGeom prst="rect">
            <a:avLst/>
          </a:prstGeom>
          <a:noFill/>
        </p:spPr>
      </p:pic>
      <p:pic>
        <p:nvPicPr>
          <p:cNvPr id="17416" name="Picture 8" descr="http://pngimg.com/uploads/smiley/smiley_PNG189.pn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95536" y="2040011"/>
            <a:ext cx="2952328" cy="2109069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0978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174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5" presetClass="emph" presetSubtype="0" repeatCount="4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4" dur="1000" fill="hold"/>
                                        <p:tgtEl>
                                          <p:spTgt spid="174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416"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174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5" presetClass="emph" presetSubtype="0" repeatCount="4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9" dur="1000" fill="hold"/>
                                        <p:tgtEl>
                                          <p:spTgt spid="17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suctio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414"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355</TotalTime>
  <Words>22</Words>
  <Application>Microsoft Office PowerPoint</Application>
  <PresentationFormat>Экран (4:3)</PresentationFormat>
  <Paragraphs>7</Paragraphs>
  <Slides>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5</vt:i4>
      </vt:variant>
    </vt:vector>
  </HeadingPairs>
  <TitlesOfParts>
    <vt:vector size="6" baseType="lpstr">
      <vt:lpstr>Тема Office</vt:lpstr>
      <vt:lpstr>Слайд 1</vt:lpstr>
      <vt:lpstr>Слайд 2</vt:lpstr>
      <vt:lpstr>«Что нужно геологу»</vt:lpstr>
      <vt:lpstr>Слайд 4</vt:lpstr>
      <vt:lpstr>Слайд 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дом</dc:creator>
  <cp:lastModifiedBy>дом</cp:lastModifiedBy>
  <cp:revision>38</cp:revision>
  <dcterms:created xsi:type="dcterms:W3CDTF">2018-10-01T15:47:48Z</dcterms:created>
  <dcterms:modified xsi:type="dcterms:W3CDTF">2018-10-02T13:47:56Z</dcterms:modified>
</cp:coreProperties>
</file>