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E7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11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E7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8712968" cy="637270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1340768"/>
            <a:ext cx="5832648" cy="2448272"/>
          </a:xfr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«Организация предметно – пространственной среды </a:t>
            </a: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средней группе в</a:t>
            </a: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соответствии с ФГОС ДО»</a:t>
            </a:r>
            <a:b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971600" y="3933056"/>
            <a:ext cx="4608512" cy="1512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МБДОУ №67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Киселевского</a:t>
            </a:r>
            <a:r>
              <a:rPr kumimoji="0" lang="ru-RU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городского округа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>
                <a:latin typeface="Times New Roman" pitchFamily="18" charset="0"/>
                <a:ea typeface="+mj-ea"/>
                <a:cs typeface="Times New Roman" pitchFamily="18" charset="0"/>
              </a:rPr>
              <a:t>Воспитатель: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Букина Юлия Геннадьевна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E7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BD18~1\AppData\Local\Temp\Rar$DIa0.598\IMG_20240216_104638_edit_7916310004999.jpg"/>
          <p:cNvPicPr>
            <a:picLocks noChangeAspect="1" noChangeArrowheads="1"/>
          </p:cNvPicPr>
          <p:nvPr/>
        </p:nvPicPr>
        <p:blipFill>
          <a:blip r:embed="rId2" cstate="print"/>
          <a:srcRect l="2751" r="1963"/>
          <a:stretch>
            <a:fillRect/>
          </a:stretch>
        </p:blipFill>
        <p:spPr bwMode="auto">
          <a:xfrm>
            <a:off x="107504" y="3427134"/>
            <a:ext cx="5616624" cy="3322977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251520" y="620688"/>
            <a:ext cx="8532440" cy="107721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10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Возможности для развития самостоятельности</a:t>
            </a:r>
            <a:endParaRPr kumimoji="0" lang="ru-RU" sz="1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177800" marR="0" lvl="0" indent="2698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Самообслуживание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:</a:t>
            </a:r>
            <a:r>
              <a:rPr kumimoji="0" lang="ru-RU" sz="1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Помощь в раздевании и одевании перед прогулкой и после нее.</a:t>
            </a:r>
            <a:r>
              <a:rPr kumimoji="0" lang="ru-RU" sz="1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Уборка своего рабочего места после эксперимента или игры.</a:t>
            </a:r>
          </a:p>
          <a:p>
            <a:pPr marL="177800" marR="0" lvl="0" indent="2698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Уход за растениями и животными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:</a:t>
            </a:r>
            <a:r>
              <a:rPr kumimoji="0" lang="ru-RU" sz="1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Полив растений, кормление животных под присмотром воспитателя.</a:t>
            </a:r>
            <a:r>
              <a:rPr kumimoji="0" lang="ru-RU" sz="1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Наблюдение за ростом растений и развитием животных.</a:t>
            </a:r>
          </a:p>
          <a:p>
            <a:pPr marL="177800" marR="0" lvl="0" indent="2698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Выполнение простых заданий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:</a:t>
            </a:r>
            <a:r>
              <a:rPr kumimoji="0" lang="ru-RU" sz="1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Выбрать и принести нужные материалы для эксперимента или проекта.</a:t>
            </a:r>
            <a:r>
              <a:rPr kumimoji="0" lang="ru-RU" sz="1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Собрать мусор после прогулки или игры.</a:t>
            </a:r>
            <a:endParaRPr lang="ru-RU" sz="1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107504" y="1772816"/>
            <a:ext cx="8893496" cy="153888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0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00" b="1" u="sng" dirty="0" smtClean="0">
                <a:latin typeface="Times New Roman" pitchFamily="18" charset="0"/>
                <a:cs typeface="Times New Roman" pitchFamily="18" charset="0"/>
              </a:rPr>
              <a:t>Возможности для развития детской инициативы. </a:t>
            </a:r>
            <a:endParaRPr kumimoji="0" lang="ru-RU" sz="10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269875" marR="0" lvl="0" indent="-920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1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Игры и исследования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:</a:t>
            </a:r>
            <a:r>
              <a:rPr kumimoji="0" lang="ru-RU" sz="1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Выбор темы для исследовательской деятельности или игры.</a:t>
            </a:r>
            <a:r>
              <a:rPr kumimoji="0" lang="ru-RU" sz="1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Предложение новых идей для экспериментов или проектов.</a:t>
            </a:r>
          </a:p>
          <a:p>
            <a:pPr marL="269875" marR="0" lvl="0" indent="-920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1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Командная работа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:</a:t>
            </a:r>
            <a:r>
              <a:rPr kumimoji="0" lang="ru-RU" sz="1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Участие в командных проектах, таких как посадка растений, создание мини-фермы или проведение научного шоу.</a:t>
            </a:r>
            <a:r>
              <a:rPr kumimoji="0" lang="ru-RU" sz="1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269875" marR="0" lvl="0" indent="-920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Взаимодействие с другими детьми в процессе игр и исследований.</a:t>
            </a:r>
          </a:p>
          <a:p>
            <a:pPr marL="269875" marR="0" lvl="0" indent="-920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1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Т</a:t>
            </a: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ворчество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:</a:t>
            </a:r>
            <a:r>
              <a:rPr kumimoji="0" lang="ru-RU" sz="1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Рисование плакатов о природе, создание коллажей из природных материалов.</a:t>
            </a:r>
            <a:r>
              <a:rPr kumimoji="0" lang="ru-RU" sz="1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Придумывание сказок или историй о животных и растениях.</a:t>
            </a:r>
          </a:p>
          <a:p>
            <a:pPr marL="269875" marR="0" lvl="0" indent="-920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     Наблюдения и записи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:</a:t>
            </a:r>
            <a:r>
              <a:rPr kumimoji="0" lang="ru-RU" sz="1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Ведение дневника наблюдений за погодой, состоянием растений и поведением животных.</a:t>
            </a:r>
            <a:r>
              <a:rPr kumimoji="0" lang="ru-RU" sz="1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Фотографирование или видеозапись </a:t>
            </a:r>
          </a:p>
          <a:p>
            <a:pPr marL="269875" marR="0" lvl="0" indent="-920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важных событий и результатов экспериментов.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331640" y="116632"/>
            <a:ext cx="6192688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ЦЕНТР ПРИРОДЫ И ЭКСПЕРИМЕНТИРОВАНИЯ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796136" y="3356992"/>
            <a:ext cx="324036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Наполняемость центра:</a:t>
            </a:r>
          </a:p>
          <a:p>
            <a:pPr algn="just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В центре ребенок может найти материалы, активизирующие познавательную</a:t>
            </a: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деятельность: развивающие игры, макеты, предметы для экспериментирования -</a:t>
            </a: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большой выбор природных материалов для изучения и составления коллекций.</a:t>
            </a: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Здесь хранятся оборудование и материалы, необходимые для проведения опытов, материалы, с помощью которых дети опытным путем познают тайны живой и неживой природы</a:t>
            </a:r>
            <a:r>
              <a:rPr lang="ru-RU" sz="1000" dirty="0" smtClean="0"/>
              <a:t>.</a:t>
            </a:r>
          </a:p>
          <a:p>
            <a:pPr algn="just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В уголке природы подобраны растения, соответствующие возрастным рекомендациям: бальзамин, традесканция,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узумбарская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фиалка,   герань,  бегония,  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хлорофитум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. На комнатные растения оформлены </a:t>
            </a:r>
            <a:r>
              <a:rPr lang="ru-RU" sz="1000" i="1" dirty="0" smtClean="0">
                <a:latin typeface="Times New Roman" pitchFamily="18" charset="0"/>
                <a:cs typeface="Times New Roman" pitchFamily="18" charset="0"/>
              </a:rPr>
              <a:t>паспорта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. Для каждого растения разработаны </a:t>
            </a:r>
            <a:r>
              <a:rPr lang="ru-RU" sz="1000" i="1" dirty="0" smtClean="0">
                <a:latin typeface="Times New Roman" pitchFamily="18" charset="0"/>
                <a:cs typeface="Times New Roman" pitchFamily="18" charset="0"/>
              </a:rPr>
              <a:t>маркеры-таблички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. В уголке природы есть </a:t>
            </a:r>
            <a:r>
              <a:rPr lang="ru-RU" sz="1000" i="1" dirty="0" smtClean="0">
                <a:latin typeface="Times New Roman" pitchFamily="18" charset="0"/>
                <a:cs typeface="Times New Roman" pitchFamily="18" charset="0"/>
              </a:rPr>
              <a:t>инструменты для ухода за растениями.</a:t>
            </a:r>
            <a:r>
              <a:rPr lang="ru-RU" sz="1000" dirty="0" smtClean="0"/>
              <a:t> </a:t>
            </a:r>
            <a:r>
              <a:rPr lang="ru-RU" sz="1000" dirty="0" smtClean="0"/>
              <a:t>     </a:t>
            </a:r>
          </a:p>
          <a:p>
            <a:pPr algn="just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Наглядный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иллюстративный материал:</a:t>
            </a:r>
            <a:r>
              <a:rPr lang="ru-RU" sz="1000" i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картины «Времена года» в зависимости от сезона; наборы картинок по темам: «Животные», «Птицы», «Растения» и др., альбомы: «Домашние животные», «Дикие животные» и пр.</a:t>
            </a:r>
            <a:endParaRPr lang="ru-RU" sz="1000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 smtClean="0"/>
          </a:p>
          <a:p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E7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C:\Users\BD18~1\AppData\Local\Temp\Rar$DIa0.945\IMG_20240216_104220_edit_80331665845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140968"/>
            <a:ext cx="6329785" cy="3456384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sp>
        <p:nvSpPr>
          <p:cNvPr id="4" name="TextBox 3"/>
          <p:cNvSpPr txBox="1"/>
          <p:nvPr/>
        </p:nvSpPr>
        <p:spPr>
          <a:xfrm>
            <a:off x="1331640" y="116632"/>
            <a:ext cx="6192688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ЦЕНТР ПОЗНАВАТЕЛЬНОГО И РЕЧЕВОГО РАЗВИТИЯ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5652120" y="548680"/>
            <a:ext cx="3275856" cy="200054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177800"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000" b="1" u="sng" dirty="0" smtClean="0">
                <a:latin typeface="Times New Roman" pitchFamily="18" charset="0"/>
                <a:cs typeface="Times New Roman" pitchFamily="18" charset="0"/>
              </a:rPr>
              <a:t>Возможности для развития </a:t>
            </a:r>
            <a:r>
              <a:rPr lang="ru-RU" sz="1000" b="1" u="sng" dirty="0" smtClean="0">
                <a:latin typeface="Times New Roman" pitchFamily="18" charset="0"/>
                <a:cs typeface="Times New Roman" pitchFamily="18" charset="0"/>
              </a:rPr>
              <a:t>самостоятельности</a:t>
            </a:r>
          </a:p>
          <a:p>
            <a:pPr marL="269875" lvl="0" indent="-176213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Самообслуживание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269875" marR="0" lvl="1" indent="-17621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     Уборка своего рабочего места после игры или занятия.</a:t>
            </a:r>
          </a:p>
          <a:p>
            <a:pPr marL="269875" marR="0" lvl="0" indent="-17621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Выполнение простых задач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269875" marR="0" lvl="1" indent="-17621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     Помощь в подготовке материалов для занятий.</a:t>
            </a:r>
          </a:p>
          <a:p>
            <a:pPr marL="269875" marR="0" lvl="0" indent="-17621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Решение проблем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269875" marR="0" lvl="1" indent="-17621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    Поиск ответа на вопрос или решение головоломки самостоятельно или в команде.</a:t>
            </a:r>
          </a:p>
          <a:p>
            <a:pPr marL="269875" marR="0" lvl="1" indent="-17621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    Использование справочных материалов для поиска информации.</a:t>
            </a:r>
          </a:p>
          <a:p>
            <a:pPr marL="17780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7504" y="548680"/>
            <a:ext cx="5292080" cy="224676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00" b="1" u="sng" dirty="0" smtClean="0">
                <a:latin typeface="Times New Roman" pitchFamily="18" charset="0"/>
                <a:cs typeface="Times New Roman" pitchFamily="18" charset="0"/>
              </a:rPr>
              <a:t>Возможности для развития детской инициативы.</a:t>
            </a:r>
          </a:p>
          <a:p>
            <a:pPr fontAlgn="base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Творческие проекты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Предложение тем для проектов, связанных с языком и знаниями.</a:t>
            </a:r>
          </a:p>
          <a:p>
            <a:pPr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Создание поделок, рисунков или презентаций на выбранную тему.</a:t>
            </a:r>
          </a:p>
          <a:p>
            <a:pPr fontAlgn="base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Групповая работа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Участие в коллективных проектах, например, создание стенгазеты или подготовка спектакля.</a:t>
            </a:r>
          </a:p>
          <a:p>
            <a:pPr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Обсуждение и планирование групповых мероприятий.</a:t>
            </a:r>
          </a:p>
          <a:p>
            <a:pPr fontAlgn="base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Личное творчество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Написание рассказов, стихов или заметок о своих наблюдениях и опыте.</a:t>
            </a:r>
          </a:p>
          <a:p>
            <a:pPr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Рисунки и аппликации на основе собственных идей.</a:t>
            </a:r>
          </a:p>
          <a:p>
            <a:pPr fontAlgn="base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Общение и обмен опытом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Ведение дневников или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блогов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о своих достижениях и интересах.</a:t>
            </a:r>
          </a:p>
          <a:p>
            <a:pPr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Участие в дискуссиях и дебатах на интересные темы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516216" y="2636912"/>
            <a:ext cx="2520280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Наполняемость центра:</a:t>
            </a:r>
          </a:p>
          <a:p>
            <a:pPr algn="just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Имеется необходимый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материал для подготовки детей к обучению грамоте, развитию речи,  формированию элементарных математических представлений и ознакомления с окружающим миром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-Предметные и сюжетные картинки, тематические наборы картинок (перечень тем можно увидеть в списке).</a:t>
            </a:r>
          </a:p>
          <a:p>
            <a:pPr algn="just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-По темам формируем папки, где помещается не только наглядный материал, но стихи, загадки, дидактические игры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В тематических папках мы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разместили: рассказы, загадки, стихи, дидактические игры по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темам.</a:t>
            </a:r>
          </a:p>
          <a:p>
            <a:pPr algn="just"/>
            <a:endParaRPr lang="ru-RU" sz="1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</a:t>
            </a:r>
          </a:p>
          <a:p>
            <a:pPr algn="just"/>
            <a:endParaRPr lang="ru-RU" sz="1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6516216" y="5162128"/>
            <a:ext cx="252028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Для формирования элементарных математических представлений: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счетный и раздаточный материал, дидактические игры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для наглядности порядок чисел выстроили в виде паровозика с вагонами, где закрепляется не только порядок, но и понятия «какая цифра стоит перед, за, между», а также используем и для зрительной гимнастики.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E7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31640" y="116632"/>
            <a:ext cx="6192688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ЦЕНТР ПАТРИОТИЧЕСКОГО ВОСПИТАНИЯ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1" name="Picture 1" descr="C:\Users\BD18~1\AppData\Local\Temp\Rar$DIa0.323\IMG_20240216_104244.jpg"/>
          <p:cNvPicPr>
            <a:picLocks noChangeAspect="1" noChangeArrowheads="1"/>
          </p:cNvPicPr>
          <p:nvPr/>
        </p:nvPicPr>
        <p:blipFill>
          <a:blip r:embed="rId2" cstate="print"/>
          <a:srcRect l="35038" r="27163" b="32687"/>
          <a:stretch>
            <a:fillRect/>
          </a:stretch>
        </p:blipFill>
        <p:spPr bwMode="auto">
          <a:xfrm>
            <a:off x="2843808" y="3429000"/>
            <a:ext cx="3672408" cy="2974687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15363" name="Picture 3" descr="https://sun9-70.userapi.com/impg/cSI77JNjj0E9G84ykNvZ0Hwb3VnZy_cRzr60sw/PDUESAvH8mY.jpg?size=1280x823&amp;quality=95&amp;sign=3e7667dc594f99c4e0319d9e04731fca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3429000"/>
            <a:ext cx="2351853" cy="1512168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15365" name="Picture 5" descr="https://sun9-19.userapi.com/impg/slnqwqtUd8wphZURT3X0q8oQQWyF7GqZiNXJoA/12704TCj01w.jpg?size=1280x721&amp;quality=95&amp;sign=15da4dc5127d7eb054f42e73d8ab4e48&amp;type=album"/>
          <p:cNvPicPr>
            <a:picLocks noChangeAspect="1" noChangeArrowheads="1"/>
          </p:cNvPicPr>
          <p:nvPr/>
        </p:nvPicPr>
        <p:blipFill>
          <a:blip r:embed="rId4" cstate="print"/>
          <a:srcRect l="2965"/>
          <a:stretch>
            <a:fillRect/>
          </a:stretch>
        </p:blipFill>
        <p:spPr bwMode="auto">
          <a:xfrm>
            <a:off x="6660232" y="5085184"/>
            <a:ext cx="2356889" cy="1368152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sp>
        <p:nvSpPr>
          <p:cNvPr id="10" name="TextBox 9"/>
          <p:cNvSpPr txBox="1"/>
          <p:nvPr/>
        </p:nvSpPr>
        <p:spPr>
          <a:xfrm>
            <a:off x="3635896" y="692696"/>
            <a:ext cx="5292080" cy="255454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00" b="1" u="sng" dirty="0" smtClean="0">
                <a:latin typeface="Times New Roman" pitchFamily="18" charset="0"/>
                <a:cs typeface="Times New Roman" pitchFamily="18" charset="0"/>
              </a:rPr>
              <a:t>Возможности для развития детской инициативы.</a:t>
            </a:r>
          </a:p>
          <a:p>
            <a:pPr fontAlgn="base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Игровые и творческие активности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Создание сценариев и проведение тематических игр и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квестов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Рисование картин и поделки на патриотические темы.</a:t>
            </a:r>
          </a:p>
          <a:p>
            <a:pPr fontAlgn="base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Проектная деятельность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Разработка и реализация проектов, направленных на изучение культуры и традиций своей страны.</a:t>
            </a:r>
          </a:p>
          <a:p>
            <a:pPr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Организация выставок детских работ и презентация проектов родителям и сверстникам.</a:t>
            </a:r>
          </a:p>
          <a:p>
            <a:pPr fontAlgn="base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Экологическое просвещение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Участие в экологических акциях и проектах, направленных на сохранение природы и культурного наследия.</a:t>
            </a:r>
          </a:p>
          <a:p>
            <a:pPr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Создание агитационных материалов и выступлений на экологическую тематику.</a:t>
            </a:r>
          </a:p>
          <a:p>
            <a:pPr fontAlgn="base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Общественная деятельность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Помощь пожилым людям и ветеранам, участие в волонтерских проектах.</a:t>
            </a:r>
          </a:p>
          <a:p>
            <a:pPr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Организация акций по сбору вещей или продуктов для нуждающихся.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179512" y="548680"/>
            <a:ext cx="3275856" cy="2769989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177800"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000" b="1" u="sng" dirty="0" smtClean="0">
                <a:latin typeface="Times New Roman" pitchFamily="18" charset="0"/>
                <a:cs typeface="Times New Roman" pitchFamily="18" charset="0"/>
              </a:rPr>
              <a:t>Возможности для развития </a:t>
            </a:r>
            <a:r>
              <a:rPr lang="ru-RU" sz="1000" b="1" u="sng" dirty="0" smtClean="0">
                <a:latin typeface="Times New Roman" pitchFamily="18" charset="0"/>
                <a:cs typeface="Times New Roman" pitchFamily="18" charset="0"/>
              </a:rPr>
              <a:t>самостоятельности</a:t>
            </a:r>
          </a:p>
          <a:p>
            <a:pPr marL="354013" indent="-260350" fontAlgn="base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Активное участие в мероприятиях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54013" lvl="1" indent="-260350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Помощь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в организации и проведении праздничных мероприятий, посвященных важным датам.</a:t>
            </a:r>
          </a:p>
          <a:p>
            <a:pPr marL="354013" lvl="1" indent="-260350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Участие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в создании декораций и костюмов для театрализованных представлений.</a:t>
            </a:r>
          </a:p>
          <a:p>
            <a:pPr marL="354013" indent="-260350" fontAlgn="base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Культурные и исторические исследования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54013" lvl="1" indent="-260350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Индивидуальные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и групповые исследования истории своей семьи, города или страны.</a:t>
            </a:r>
          </a:p>
          <a:p>
            <a:pPr marL="354013" lvl="1" indent="-260350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Создание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проектов, презентаций или альбомов на основе собранной информации.</a:t>
            </a:r>
          </a:p>
          <a:p>
            <a:pPr marL="354013" indent="-260350" fontAlgn="base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Уход за памятниками и мемориалами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54013" lvl="1" indent="-260350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Участие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в акциях по уборке и благоустройству памятных мест.</a:t>
            </a:r>
          </a:p>
          <a:p>
            <a:pPr marL="354013" lvl="1" indent="-260350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Изготовление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и установка небольших памятных табличек или символов.</a:t>
            </a:r>
          </a:p>
          <a:p>
            <a:pPr marL="17780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7504" y="3429000"/>
            <a:ext cx="2699792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Наполняемость центра:</a:t>
            </a:r>
          </a:p>
          <a:p>
            <a:pPr algn="just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С целью патриотического воспитания ведется работа по направлениям: «Моя семья», «Мой детский сад», «Мой город», «Моя страна», «Приобщение к истокам русской культуры». </a:t>
            </a:r>
          </a:p>
          <a:p>
            <a:pPr algn="just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Имеется</a:t>
            </a:r>
          </a:p>
          <a:p>
            <a:pPr algn="just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-портрет  президента,  символы государства, флаг, герб Кузбасса,  значимые события….</a:t>
            </a:r>
          </a:p>
          <a:p>
            <a:pPr algn="just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-глобус</a:t>
            </a:r>
          </a:p>
          <a:p>
            <a:pPr algn="just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- фотоальбом «Город, в котором я живу» (иллюстрации с изображением памятников, современных зданий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Киселевска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just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- куклы в русских народных костюмах</a:t>
            </a:r>
          </a:p>
          <a:p>
            <a:pPr algn="just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- изделия народных промыслов России</a:t>
            </a:r>
          </a:p>
          <a:p>
            <a:pPr algn="just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- тематический альбом «Государственные праздники России»</a:t>
            </a:r>
          </a:p>
          <a:p>
            <a:pPr algn="just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- книги, альбомы с русскими народными сказками,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потешками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, прибаутками</a:t>
            </a:r>
          </a:p>
          <a:p>
            <a:pPr algn="just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-альбом «Моя семья»</a:t>
            </a:r>
          </a:p>
          <a:p>
            <a:pPr algn="just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- дидактические игры </a:t>
            </a:r>
          </a:p>
          <a:p>
            <a:pPr algn="just"/>
            <a:endParaRPr lang="ru-RU" sz="1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</a:t>
            </a:r>
          </a:p>
          <a:p>
            <a:pPr algn="just"/>
            <a:endParaRPr lang="ru-RU" sz="1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E7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31640" y="116632"/>
            <a:ext cx="6192688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ЦЕНТР БЕЗОПАСНОСТИ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5508104" y="620688"/>
            <a:ext cx="3491880" cy="2769989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177800"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000" b="1" u="sng" dirty="0" smtClean="0">
                <a:latin typeface="Times New Roman" pitchFamily="18" charset="0"/>
                <a:cs typeface="Times New Roman" pitchFamily="18" charset="0"/>
              </a:rPr>
              <a:t>Возможности для развития </a:t>
            </a:r>
            <a:r>
              <a:rPr lang="ru-RU" sz="1000" b="1" u="sng" dirty="0" smtClean="0">
                <a:latin typeface="Times New Roman" pitchFamily="18" charset="0"/>
                <a:cs typeface="Times New Roman" pitchFamily="18" charset="0"/>
              </a:rPr>
              <a:t>самостоятельности</a:t>
            </a:r>
          </a:p>
          <a:p>
            <a:pPr marL="93663" indent="176213" fontAlgn="base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Безопасность дома и на улице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93663" lvl="1" indent="176213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Отработка практических навыков безопасного поведения дома и на улице под руководством воспитателей.</a:t>
            </a:r>
          </a:p>
          <a:p>
            <a:pPr marL="93663" lvl="1" indent="176213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Применение правил дорожного движения во время игр и прогулок.</a:t>
            </a:r>
          </a:p>
          <a:p>
            <a:pPr marL="93663" indent="176213" fontAlgn="base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Здоровый образ жизни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93663" lvl="1" indent="176213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Самостоятельный контроль личной гигиены и питания.</a:t>
            </a:r>
          </a:p>
          <a:p>
            <a:pPr marL="93663" lvl="1" indent="176213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Участие в спортивных мероприятиях и соревнованиях.</a:t>
            </a:r>
          </a:p>
          <a:p>
            <a:pPr marL="93663" indent="176213" fontAlgn="base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Защита окружающей среды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93663" lvl="1" indent="176213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Соблюдение правил бережного отношения к природе.</a:t>
            </a:r>
          </a:p>
          <a:p>
            <a:pPr marL="93663" lvl="1" indent="176213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Участие в экологических акциях и проектах.</a:t>
            </a:r>
          </a:p>
          <a:p>
            <a:pPr marL="93663" indent="176213" fontAlgn="base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Первая помощь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93663" lvl="1" indent="176213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Освоение базовых навыков оказания первой помощи под контролем взрослых.</a:t>
            </a:r>
          </a:p>
          <a:p>
            <a:pPr marL="93663" lvl="1" indent="176213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Умение обращаться за помощью в экстренных ситуациях.</a:t>
            </a:r>
          </a:p>
          <a:p>
            <a:pPr marL="93663" marR="0" lvl="0" indent="1762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04048" y="3573016"/>
            <a:ext cx="4032448" cy="317009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00" b="1" u="sng" dirty="0" smtClean="0">
                <a:latin typeface="Times New Roman" pitchFamily="18" charset="0"/>
                <a:cs typeface="Times New Roman" pitchFamily="18" charset="0"/>
              </a:rPr>
              <a:t>Возможности для развития детской инициативы.</a:t>
            </a:r>
          </a:p>
          <a:p>
            <a:pPr fontAlgn="base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Проектная деятельность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Разработка и реализация проектов, направленных на повышение уровня безопасности в детском саду и дома.</a:t>
            </a:r>
          </a:p>
          <a:p>
            <a:pPr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Презентация проектов перед родителями и сверстниками.</a:t>
            </a:r>
          </a:p>
          <a:p>
            <a:pPr fontAlgn="base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Игровая деятельность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Создание сценок и ролевых игр, имитирующих реальные ситуации, требующие принятия решений в области безопасности.</a:t>
            </a:r>
          </a:p>
          <a:p>
            <a:pPr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Участие в творческих конкурсах и фестивалях на тему безопасности.</a:t>
            </a:r>
          </a:p>
          <a:p>
            <a:pPr fontAlgn="base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Групповая работа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Командные соревнования и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квесты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, направленные на развитие навыков кооперации и взаимовыручки.</a:t>
            </a:r>
          </a:p>
          <a:p>
            <a:pPr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Работа над общими проектами, связанными с безопасностью.</a:t>
            </a:r>
          </a:p>
          <a:p>
            <a:pPr fontAlgn="base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Экскурсии и практические занятия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Посещение пожарных частей, спасательных служб, станций скорой помощи.</a:t>
            </a:r>
          </a:p>
          <a:p>
            <a:pPr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Практика использования средств защиты и спасательного оборудования.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0" name="Picture 2" descr="C:\Users\BD18~1\AppData\Local\Temp\Rar$DIa0.148\IMG_20240216_104538_edit_79407652877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548680"/>
            <a:ext cx="5256584" cy="2963367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179512" y="3717032"/>
            <a:ext cx="4752528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Наполняемость центра:</a:t>
            </a:r>
          </a:p>
          <a:p>
            <a:pPr indent="269875" algn="just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Создание центра безопасности в группе помогает детям в ознакомлении с правилами и нормами безопасного поведения, и формированию ценностей здорового образа жизни.</a:t>
            </a:r>
          </a:p>
          <a:p>
            <a:pPr indent="269875" algn="just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Дидактические игры по ПДД, пожарной безопасности, раскраски, обращение к демонстрационному материалу способствуют активизации и закреплению знаний детей об основах безопасности жизнедеятельности.</a:t>
            </a:r>
          </a:p>
          <a:p>
            <a:pPr indent="269875" algn="just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Для формирования представлений о правилах дорожного движения есть дидактические и настольные игры, лото, различные виды транспорта: автомобили специальных служб, трансформируемый макет дороги запрещающие, разрешающие дорожные знаки, костюмы, каски, шлемы, жезл, атрибуты для сюжетно-ролевых игр: «Правила движения», «Регулировщик». «Полиция».</a:t>
            </a:r>
          </a:p>
          <a:p>
            <a:pPr indent="269875" algn="just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организции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деятельности с детьми большую эффективность имеют сюжетно-ролевые игры, поэтому мы включили в содержание нашего центра различные атрибуты для сюжетно-ролевых игр «Автобус», «Такси» и ряд других (рули, жилеты, шапочки с изображением различного транспорта и др.), а также создали напольное полотно, имитирующее проезжую часть с указанием пешеходного перехода и светофором.</a:t>
            </a:r>
          </a:p>
          <a:p>
            <a:pPr algn="just"/>
            <a:endParaRPr lang="ru-RU" sz="1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</a:t>
            </a:r>
          </a:p>
          <a:p>
            <a:pPr algn="just"/>
            <a:endParaRPr lang="ru-RU" sz="1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E7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31640" y="116632"/>
            <a:ext cx="6192688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ЦЕНТР ТЕАТРАЛИЗАЦИИ И МУЗЫЦИРОВАНИЯ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4" name="Picture 2" descr="C:\Users\BD18~1\AppData\Local\Temp\Rar$DIa0.398\IMG_20240216_104230.jpg"/>
          <p:cNvPicPr>
            <a:picLocks noChangeAspect="1" noChangeArrowheads="1"/>
          </p:cNvPicPr>
          <p:nvPr/>
        </p:nvPicPr>
        <p:blipFill>
          <a:blip r:embed="rId2" cstate="print"/>
          <a:srcRect r="5582"/>
          <a:stretch>
            <a:fillRect/>
          </a:stretch>
        </p:blipFill>
        <p:spPr bwMode="auto">
          <a:xfrm>
            <a:off x="1979712" y="3351736"/>
            <a:ext cx="7020272" cy="3382025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07504" y="3150840"/>
            <a:ext cx="1728192" cy="338554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177800"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000" b="1" u="sng" dirty="0" smtClean="0">
                <a:latin typeface="Times New Roman" pitchFamily="18" charset="0"/>
                <a:cs typeface="Times New Roman" pitchFamily="18" charset="0"/>
              </a:rPr>
              <a:t>Возможности для развития </a:t>
            </a:r>
            <a:r>
              <a:rPr lang="ru-RU" sz="1000" b="1" u="sng" dirty="0" smtClean="0">
                <a:latin typeface="Times New Roman" pitchFamily="18" charset="0"/>
                <a:cs typeface="Times New Roman" pitchFamily="18" charset="0"/>
              </a:rPr>
              <a:t>самостоятельности</a:t>
            </a:r>
          </a:p>
          <a:p>
            <a:pPr marL="93663" indent="84138">
              <a:buFont typeface="Arial" pitchFamily="34" charset="0"/>
              <a:buChar char="•"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Предоставляем возможность самостоятельно следить за своим внешним видом;</a:t>
            </a:r>
          </a:p>
          <a:p>
            <a:pPr marL="93663" indent="84138">
              <a:buFont typeface="Arial" pitchFamily="34" charset="0"/>
              <a:buChar char="•"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Поощряем проявление детьми элементарных навыков вежливости;</a:t>
            </a:r>
          </a:p>
          <a:p>
            <a:pPr marL="93663" indent="84138">
              <a:buFont typeface="Arial" pitchFamily="34" charset="0"/>
              <a:buChar char="•"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Даем возможность самостоятельно регулировать отношения со сверстниками в разных сферах театрализованной деятельности;</a:t>
            </a:r>
          </a:p>
          <a:p>
            <a:pPr marL="93663" indent="84138">
              <a:buFont typeface="Arial" pitchFamily="34" charset="0"/>
              <a:buChar char="•"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Предоставляем возможности проявить социальные навыки в разных видах деятельности.</a:t>
            </a:r>
          </a:p>
          <a:p>
            <a:pPr marL="93663" marR="0" lvl="0" indent="1762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7504" y="548680"/>
            <a:ext cx="3168352" cy="240065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00" b="1" u="sng" dirty="0" smtClean="0">
                <a:latin typeface="Times New Roman" pitchFamily="18" charset="0"/>
                <a:cs typeface="Times New Roman" pitchFamily="18" charset="0"/>
              </a:rPr>
              <a:t>Возможности для развития детской инициативы.</a:t>
            </a:r>
          </a:p>
          <a:p>
            <a:pPr indent="93663" fontAlgn="base">
              <a:buFont typeface="Arial" pitchFamily="34" charset="0"/>
              <a:buChar char="•"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Дети получают задание и сами находят варианты декорирования и украшения элементов, окружающих их постановку.</a:t>
            </a:r>
          </a:p>
          <a:p>
            <a:pPr indent="93663" fontAlgn="base">
              <a:buFont typeface="Arial" pitchFamily="34" charset="0"/>
              <a:buChar char="•"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Дети сами обсуждают декорации и возможности их преобразовать.</a:t>
            </a:r>
          </a:p>
          <a:p>
            <a:pPr indent="93663" fontAlgn="base">
              <a:buFont typeface="Arial" pitchFamily="34" charset="0"/>
              <a:buChar char="•"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Дети самостоятельно задумывают свои костюмы, подбирают атрибуты, наряды для них из уголка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ряжения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и физкультурного уголка для каждого героя.</a:t>
            </a:r>
          </a:p>
          <a:p>
            <a:pPr indent="93663" fontAlgn="base">
              <a:buFont typeface="Arial" pitchFamily="34" charset="0"/>
              <a:buChar char="•"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В ходе работы дети самостоятельно выбирают роли и партнеров по сказке, обсуждают, какие атрибуты и декорации будут использовать. После чего, они согласовывают, кто какую роль будет играть;</a:t>
            </a:r>
          </a:p>
          <a:p>
            <a:pPr fontAlgn="base"/>
            <a:endParaRPr lang="ru-RU" sz="1000" dirty="0" smtClean="0"/>
          </a:p>
          <a:p>
            <a:pPr fontAlgn="base"/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75856" y="476672"/>
            <a:ext cx="586814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Наполняемость центра: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Наполнение центра: 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1. Большая ширма, маленькие ширмы для настольного театра. 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2. Куклы и игрушки для различных видов театра (плоскостной, кукольный, настольный, перчаточный, теневой). 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3. Стойка-вешалка для костюмов. 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4. Настенное зеркало.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5. Костюмы, маски, атрибуты, для обыгрывания сказок. 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6. Куклы и игрушки для различных видов театра (плоскостной, кукольный, пальчиковый, настольный, перчаточный). 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7. Аудиокассеты с записью музыкального сопровождения для театрализованных игр.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Музыкальное воспитание направлено на развитие эмоциональных качеств детей, совершенствование слухового восприятия.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Для этого имеются: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Детские музыкальные инструменты (металлофон, барабан, погремушки, бубен,  маракасы,  трещотка, треугольник, 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колокольчики); ложки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палочки; звучащие предметы-заместители; запись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голосов природы, детских песенок, музыкальных произведений по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программе; запись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музыкального сопровождения для театрализованных представлений, подвижных игр, пальчиковой гимнастики.</a:t>
            </a:r>
          </a:p>
          <a:p>
            <a:pPr algn="ctr"/>
            <a:endParaRPr lang="ru-RU" sz="1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</a:t>
            </a:r>
          </a:p>
          <a:p>
            <a:pPr algn="just"/>
            <a:endParaRPr lang="ru-RU" sz="1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E7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31640" y="116632"/>
            <a:ext cx="6192688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ЦЕНТР СЮЖЕТНО-РОЛЕВОЙ ИГРЫ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8" name="Picture 2" descr="C:\Users\BD18~1\AppData\Local\Temp\Rar$DIa0.395\IMG_20240216_104412_edit_79884721609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212976"/>
            <a:ext cx="6264696" cy="3531684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6660232" y="2852936"/>
            <a:ext cx="2376264" cy="378565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00" b="1" u="sng" dirty="0" smtClean="0">
                <a:latin typeface="Times New Roman" pitchFamily="18" charset="0"/>
                <a:cs typeface="Times New Roman" pitchFamily="18" charset="0"/>
              </a:rPr>
              <a:t>Возможности для развития детской инициативы.</a:t>
            </a:r>
          </a:p>
          <a:p>
            <a:pPr marL="93663" fontAlgn="base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Создание сценариев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93663"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Придумывание и разработка новых сюжетов для игр.</a:t>
            </a:r>
          </a:p>
          <a:p>
            <a:pPr marL="93663"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Внедрение оригинальных идей и элементов в уже известные игры.</a:t>
            </a:r>
          </a:p>
          <a:p>
            <a:pPr marL="93663" fontAlgn="base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Руководство игрой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93663"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Роль ведущего или организатора игры среди сверстников.</a:t>
            </a:r>
          </a:p>
          <a:p>
            <a:pPr marL="93663"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Привлечение новых участников и объяснение правил игры.</a:t>
            </a:r>
          </a:p>
          <a:p>
            <a:pPr marL="93663" fontAlgn="base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Творческий подход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93663"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Создание новых персонажей и историй.</a:t>
            </a:r>
          </a:p>
          <a:p>
            <a:pPr marL="93663"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Использование воображения для разработки необычных сценариев.</a:t>
            </a:r>
          </a:p>
          <a:p>
            <a:pPr marL="93663" fontAlgn="base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Командная работа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93663"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Сотрудничество с другими игроками для достижения общих целей.</a:t>
            </a:r>
          </a:p>
          <a:p>
            <a:pPr marL="93663"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Решение конфликтов и координация действий в игре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fontAlgn="base"/>
            <a:endParaRPr lang="ru-RU" sz="1000" dirty="0" smtClean="0"/>
          </a:p>
          <a:p>
            <a:pPr fontAlgn="base"/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5004048" y="548680"/>
            <a:ext cx="3888432" cy="2154436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177800"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000" b="1" u="sng" dirty="0" smtClean="0">
                <a:latin typeface="Times New Roman" pitchFamily="18" charset="0"/>
                <a:cs typeface="Times New Roman" pitchFamily="18" charset="0"/>
              </a:rPr>
              <a:t>Возможности для развития </a:t>
            </a:r>
            <a:r>
              <a:rPr lang="ru-RU" sz="1000" b="1" u="sng" dirty="0" smtClean="0">
                <a:latin typeface="Times New Roman" pitchFamily="18" charset="0"/>
                <a:cs typeface="Times New Roman" pitchFamily="18" charset="0"/>
              </a:rPr>
              <a:t>самостоятельности</a:t>
            </a:r>
          </a:p>
          <a:p>
            <a:pPr marL="177800" fontAlgn="base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Ролевые </a:t>
            </a: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игры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177800"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Самостоятельный выбор роли и разработка характера персонажа.</a:t>
            </a:r>
          </a:p>
          <a:p>
            <a:pPr marL="177800"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Планирование и проведение игры без постоянного контроля взрослых.</a:t>
            </a:r>
          </a:p>
          <a:p>
            <a:pPr marL="177800" fontAlgn="base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Подготовка игровой зоны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177800"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Расстановка мебели и декораций согласно выбранному сюжету.</a:t>
            </a:r>
          </a:p>
          <a:p>
            <a:pPr marL="177800"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Выбор и подготовка необходимых аксессуаров и костюмов.</a:t>
            </a:r>
          </a:p>
          <a:p>
            <a:pPr marL="177800" fontAlgn="base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Исследование и обучение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177800"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Самостоятельное изучение правил и сценариев игр.</a:t>
            </a:r>
          </a:p>
          <a:p>
            <a:pPr marL="177800"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Экспериментирование с различными игровыми ситуациями и решениями.</a:t>
            </a:r>
          </a:p>
          <a:p>
            <a:pPr marL="93663" marR="0" lvl="0" indent="1762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520" y="476672"/>
            <a:ext cx="4608512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Наполняемость центра: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. Детская мягкая мебель (мягкие скамьи, стол). 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2. Модули: кухня, парикмахерская, больница, магазин. 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3. Куклы разных размеров. 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4. Комплекты одежды и постельного белья для кукол, кукольная мебель, предметы быта для кукол. 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5. Сумки, корзины, муляжи (овощи, фрукты, хлебобулочные изделия, в том числе выполненные руками детей в процессе творческой деятельности) 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6. Гладильные доски, утюги, швейная машинка, плита, мойка. 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8. Предметы-заместители для сюжетно-ролевых игр. Ширмы. 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7. Атрибуты для сюжетно-ролевых игр («Дочки-матери», «Хозяюшки», «Доктор Айболит», «Парикмахерская», «Кафе», «Дом», «Больница», и т.п.).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Такие элементы в игровых центрах, как отрезки тканей, ширмы, элементы одежды являются многофункциональными и могут применяться для разыгрывания различных ситуаций. 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Ширмы также позволяют  трансформировать пространство группы в зависимости от детского замысла и решаемых задач.</a:t>
            </a:r>
          </a:p>
          <a:p>
            <a:pPr algn="ctr"/>
            <a:endParaRPr lang="ru-RU" sz="1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</a:t>
            </a:r>
          </a:p>
          <a:p>
            <a:pPr algn="just"/>
            <a:endParaRPr lang="ru-RU" sz="1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E7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31640" y="116632"/>
            <a:ext cx="6192688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ЦЕНТР ТВОРЧЕСТВА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5508104" y="841648"/>
            <a:ext cx="3456384" cy="246221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177800"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000" b="1" u="sng" dirty="0" smtClean="0">
                <a:latin typeface="Times New Roman" pitchFamily="18" charset="0"/>
                <a:cs typeface="Times New Roman" pitchFamily="18" charset="0"/>
              </a:rPr>
              <a:t>Возможности для развития </a:t>
            </a:r>
            <a:r>
              <a:rPr lang="ru-RU" sz="1000" b="1" u="sng" dirty="0" smtClean="0">
                <a:latin typeface="Times New Roman" pitchFamily="18" charset="0"/>
                <a:cs typeface="Times New Roman" pitchFamily="18" charset="0"/>
              </a:rPr>
              <a:t>самостоятельности</a:t>
            </a:r>
          </a:p>
          <a:p>
            <a:pPr marL="177800" indent="176213" fontAlgn="base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Художественное творчество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177800" lvl="1" indent="176213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Выбор материалов и инструментов для рисования, лепки или создания поделок.</a:t>
            </a:r>
          </a:p>
          <a:p>
            <a:pPr marL="177800" lvl="1" indent="176213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Самостоятельное выполнение творческих заданий без постоянного контроля взрослых.</a:t>
            </a:r>
          </a:p>
          <a:p>
            <a:pPr marL="177800" indent="176213" fontAlgn="base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Музыкальное творчество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177800" lvl="1" indent="176213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Выбор и освоение музыкального инструмента.</a:t>
            </a:r>
          </a:p>
          <a:p>
            <a:pPr marL="177800" lvl="1" indent="176213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Композиция и исполнение музыкальных произведений.</a:t>
            </a:r>
          </a:p>
          <a:p>
            <a:pPr marL="177800" indent="176213" fontAlgn="base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Литературное творчество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177800" lvl="1" indent="176213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Написание коротких рассказов, стихотворений или сказок.</a:t>
            </a:r>
          </a:p>
          <a:p>
            <a:pPr marL="177800" lvl="1" indent="176213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Самостоятельное иллюстрирование своих произведений.</a:t>
            </a:r>
          </a:p>
          <a:p>
            <a:pPr marL="177800" marR="0" lvl="0" indent="1762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08104" y="3501008"/>
            <a:ext cx="3491880" cy="286232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00" b="1" u="sng" dirty="0" smtClean="0">
                <a:latin typeface="Times New Roman" pitchFamily="18" charset="0"/>
                <a:cs typeface="Times New Roman" pitchFamily="18" charset="0"/>
              </a:rPr>
              <a:t>Возможности для развития детской инициативы.</a:t>
            </a:r>
          </a:p>
          <a:p>
            <a:pPr fontAlgn="base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Проектная деятельность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Разработка и реализация собственных творческих проектов.</a:t>
            </a:r>
          </a:p>
          <a:p>
            <a:pPr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Презентация своих работ перед аудиторией.</a:t>
            </a:r>
          </a:p>
          <a:p>
            <a:pPr fontAlgn="base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Участие в конкурсах и выставках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Подача заявок на участие в конкурсах и выставках.</a:t>
            </a:r>
          </a:p>
          <a:p>
            <a:pPr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Подготовка работ для участия.</a:t>
            </a:r>
          </a:p>
          <a:p>
            <a:pPr fontAlgn="base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Командная работа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Участие в групповых проектах и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перформансах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Организация и проведение совместных мероприятий.</a:t>
            </a:r>
          </a:p>
          <a:p>
            <a:pPr fontAlgn="base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Творческий поиск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Исследование новых техник и материалов.</a:t>
            </a:r>
          </a:p>
          <a:p>
            <a:pPr lvl="1" fontAlgn="base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Проявление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креативности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в создании уникальных работ.</a:t>
            </a:r>
          </a:p>
          <a:p>
            <a:pPr fontAlgn="base"/>
            <a:endParaRPr lang="ru-RU" sz="1000" dirty="0" smtClean="0"/>
          </a:p>
          <a:p>
            <a:pPr fontAlgn="base"/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3528" y="692696"/>
            <a:ext cx="4968552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Наполняемость центра:</a:t>
            </a:r>
          </a:p>
          <a:p>
            <a:pPr>
              <a:buFont typeface="Wingdings" pitchFamily="2" charset="2"/>
              <a:buChar char="ü"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Здесь собраны все необходимые материалы для рисования: гуашь, акварель, кисти, тычки, штампы, ватные палочки, восковые мелки, фломастеры, цветные карандаши, трафареты разной тематики;</a:t>
            </a:r>
          </a:p>
          <a:p>
            <a:pPr>
              <a:buFont typeface="Wingdings" pitchFamily="2" charset="2"/>
              <a:buChar char="ü"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Для лепки: пластилин, тесто, стеки.</a:t>
            </a:r>
          </a:p>
          <a:p>
            <a:pPr>
              <a:buFont typeface="Wingdings" pitchFamily="2" charset="2"/>
              <a:buChar char="ü"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Для аппликации: бумага разной фактуры, ткань, природный материал, клей.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Дети воплощают свои творческие способности в работах по образцу, по заданию, по замыслу, изготавливая украшения к праздникам.</a:t>
            </a:r>
          </a:p>
          <a:p>
            <a:pPr>
              <a:buFont typeface="Wingdings" pitchFamily="2" charset="2"/>
              <a:buChar char="ü"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Для этого имеются так же рисунки  с изображением поделок, 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*варианты оформления изделий, *схемы с изображением последовательности работы для изготовления разных поделок и т. п.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зависимости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от детского замысла и решаемых задач.</a:t>
            </a:r>
          </a:p>
          <a:p>
            <a:pPr algn="ctr"/>
            <a:endParaRPr lang="ru-RU" sz="1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</a:t>
            </a:r>
          </a:p>
          <a:p>
            <a:pPr algn="just"/>
            <a:endParaRPr lang="ru-RU" sz="1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20482" name="Picture 2" descr="C:\Users\BD18~1\AppData\Local\Temp\Rar$DIa0.061\IMG_20240216_104526_edit_7959894320816.jpg"/>
          <p:cNvPicPr>
            <a:picLocks noChangeAspect="1" noChangeArrowheads="1"/>
          </p:cNvPicPr>
          <p:nvPr/>
        </p:nvPicPr>
        <p:blipFill>
          <a:blip r:embed="rId2" cstate="print"/>
          <a:srcRect r="25588"/>
          <a:stretch>
            <a:fillRect/>
          </a:stretch>
        </p:blipFill>
        <p:spPr bwMode="auto">
          <a:xfrm>
            <a:off x="251520" y="2852936"/>
            <a:ext cx="5112986" cy="3873581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E7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43608" y="260648"/>
            <a:ext cx="7488832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ЦЕНТР УЕДИНЕНИЯ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251520" y="1484784"/>
            <a:ext cx="5040560" cy="378565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Для воспитателя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развивающая предметно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пространственная среда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это главный помощник в осуществлении образовательной и воспитательной деятельности, а для детей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это место, где можно, поиграть,  узнать больше об окружающем мире вещей, природы и людей,  проявить свое творчество и фантазию.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C:\Users\BD18~1\AppData\Local\Temp\Rar$DIa0.912\IMG_20240216_104557.jpg"/>
          <p:cNvPicPr/>
          <p:nvPr/>
        </p:nvPicPr>
        <p:blipFill>
          <a:blip r:embed="rId2" cstate="print"/>
          <a:srcRect l="49853"/>
          <a:stretch>
            <a:fillRect/>
          </a:stretch>
        </p:blipFill>
        <p:spPr bwMode="auto">
          <a:xfrm>
            <a:off x="5580112" y="1052736"/>
            <a:ext cx="3248025" cy="2952750"/>
          </a:xfrm>
          <a:prstGeom prst="rect">
            <a:avLst/>
          </a:prstGeom>
          <a:noFill/>
          <a:ln w="19050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6012160" y="4581128"/>
            <a:ext cx="2627784" cy="156966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Здесь дети могут отдохнуть, посмотреть любимые книги, взять мягкую игрушку, для эмоциональной разгрузки и улучшения настроения здесь размещены: фотоальбомы семьи, фотоальбомы друзей, любимые игрушки, развивающие игрушки, любимые детьми книжки...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2102</Words>
  <Application>Microsoft Office PowerPoint</Application>
  <PresentationFormat>Экран (4:3)</PresentationFormat>
  <Paragraphs>274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«Организация предметно – пространственной среды в средней группе в соответствии с ФГОС ДО»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«Организация предметно – пространственной среды в средней группе в соответствии с ФГОС ДО» </dc:title>
  <dc:creator>дом</dc:creator>
  <cp:lastModifiedBy>дом</cp:lastModifiedBy>
  <cp:revision>1</cp:revision>
  <dcterms:created xsi:type="dcterms:W3CDTF">2024-10-10T07:18:07Z</dcterms:created>
  <dcterms:modified xsi:type="dcterms:W3CDTF">2024-10-10T09:53:15Z</dcterms:modified>
</cp:coreProperties>
</file>