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  <p:sldMasterId id="2147483672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7" r:id="rId10"/>
    <p:sldId id="268" r:id="rId11"/>
    <p:sldId id="265" r:id="rId12"/>
    <p:sldId id="263" r:id="rId13"/>
  </p:sldIdLst>
  <p:sldSz cx="9144000" cy="5143500" type="screen16x9"/>
  <p:notesSz cx="6858000" cy="9144000"/>
  <p:embeddedFontLst>
    <p:embeddedFont>
      <p:font typeface="Roboto" charset="0"/>
      <p:regular r:id="rId15"/>
      <p:bold r:id="rId16"/>
      <p:italic r:id="rId17"/>
      <p:boldItalic r:id="rId18"/>
    </p:embeddedFont>
    <p:embeddedFont>
      <p:font typeface="Montserrat Medium" charset="-52"/>
      <p:regular r:id="rId19"/>
      <p:bold r:id="rId20"/>
      <p:italic r:id="rId21"/>
      <p:boldItalic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Roboto Medium" charset="0"/>
      <p:regular r:id="rId27"/>
      <p:bold r:id="rId28"/>
      <p:italic r:id="rId29"/>
      <p:boldItalic r:id="rId30"/>
    </p:embeddedFont>
    <p:embeddedFont>
      <p:font typeface="Montserrat" charset="-52"/>
      <p:regular r:id="rId31"/>
      <p:bold r:id="rId32"/>
      <p:italic r:id="rId33"/>
      <p:boldItalic r:id="rId34"/>
    </p:embeddedFont>
    <p:embeddedFont>
      <p:font typeface="Roboto Black" charset="0"/>
      <p:bold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9593"/>
    <a:srgbClr val="D48886"/>
    <a:srgbClr val="D17F7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6" d="100"/>
          <a:sy n="136" d="100"/>
        </p:scale>
        <p:origin x="-174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SLIDES_API179343693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SLIDES_API179343693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SLIDES_API1793436938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SLIDES_API1793436938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SLIDES_API1793436938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SLIDES_API1793436938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SLIDES_API1793436938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SLIDES_API1793436938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SLIDES_API1793436938_3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SLIDES_API1793436938_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SLIDES_API1793436938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SLIDES_API1793436938_4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SLIDES_API1793436938_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SLIDES_API1793436938_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SLIDES_API1793436938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SLIDES_API1793436938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SLIDES_API1793436938_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SLIDES_API1793436938_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SLIDES_API1793436938_8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SLIDES_API1793436938_8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SLIDES_API1793436938_6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SLIDES_API1793436938_6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1"/>
          </p:nvPr>
        </p:nvSpPr>
        <p:spPr>
          <a:xfrm>
            <a:off x="228600" y="800100"/>
            <a:ext cx="4114800" cy="22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marL="1371600" lvl="2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marL="2286000" lvl="4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marL="2743200" lvl="5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361156" y="2203450"/>
            <a:ext cx="3886200" cy="6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>
            <a:off x="361156" y="1453357"/>
            <a:ext cx="3886200" cy="7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b" anchorCtr="0">
            <a:normAutofit/>
          </a:bodyPr>
          <a:lstStyle>
            <a:lvl1pPr marL="457200" lvl="0" indent="-2286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body" idx="1"/>
          </p:nvPr>
        </p:nvSpPr>
        <p:spPr>
          <a:xfrm>
            <a:off x="228600" y="800100"/>
            <a:ext cx="2019300" cy="22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marL="914400" lvl="1" indent="-30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marL="1371600" lvl="2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marL="1828800" lvl="3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marL="2286000" lvl="4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marL="2743200" lvl="5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marL="3200400" lvl="6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marL="3657600" lvl="7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marL="4114800" lvl="8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body" idx="2"/>
          </p:nvPr>
        </p:nvSpPr>
        <p:spPr>
          <a:xfrm>
            <a:off x="2324100" y="800100"/>
            <a:ext cx="2019300" cy="22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marL="914400" lvl="1" indent="-30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marL="1371600" lvl="2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marL="1828800" lvl="3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marL="2286000" lvl="4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marL="2743200" lvl="5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marL="3200400" lvl="6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marL="3657600" lvl="7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marL="4114800" lvl="8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>
            <a:spLocks noGrp="1"/>
          </p:cNvSpPr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body" idx="1"/>
          </p:nvPr>
        </p:nvSpPr>
        <p:spPr>
          <a:xfrm>
            <a:off x="228600" y="767556"/>
            <a:ext cx="2020200" cy="3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b" anchorCtr="0">
            <a:normAutofit/>
          </a:bodyPr>
          <a:lstStyle>
            <a:lvl1pPr marL="457200" lvl="0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1pPr>
            <a:lvl2pPr marL="914400" lvl="1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body" idx="2"/>
          </p:nvPr>
        </p:nvSpPr>
        <p:spPr>
          <a:xfrm>
            <a:off x="228600" y="1087438"/>
            <a:ext cx="2020200" cy="19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30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marL="914400" lvl="1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marL="1371600" lvl="2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marL="1828800" lvl="3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marL="2286000" lvl="4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marL="2743200" lvl="5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marL="3200400" lvl="6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marL="3657600" lvl="7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marL="4114800" lvl="8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3"/>
          </p:nvPr>
        </p:nvSpPr>
        <p:spPr>
          <a:xfrm>
            <a:off x="2322513" y="767556"/>
            <a:ext cx="2021100" cy="3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b" anchorCtr="0">
            <a:normAutofit/>
          </a:bodyPr>
          <a:lstStyle>
            <a:lvl1pPr marL="457200" lvl="0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1pPr>
            <a:lvl2pPr marL="914400" lvl="1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body" idx="4"/>
          </p:nvPr>
        </p:nvSpPr>
        <p:spPr>
          <a:xfrm>
            <a:off x="2322513" y="1087438"/>
            <a:ext cx="2021100" cy="19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30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marL="914400" lvl="1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marL="1371600" lvl="2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marL="1828800" lvl="3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marL="2286000" lvl="4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marL="2743200" lvl="5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marL="3200400" lvl="6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marL="3657600" lvl="7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marL="4114800" lvl="8" indent="-279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>
            <a:spLocks noGrp="1"/>
          </p:cNvSpPr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>
            <a:spLocks noGrp="1"/>
          </p:cNvSpPr>
          <p:nvPr>
            <p:ph type="title"/>
          </p:nvPr>
        </p:nvSpPr>
        <p:spPr>
          <a:xfrm>
            <a:off x="228600" y="136525"/>
            <a:ext cx="1504200" cy="5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sz="1000" b="1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1787525" y="136525"/>
            <a:ext cx="2556000" cy="29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330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marL="914400" lvl="1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2pPr>
            <a:lvl3pPr marL="1371600" lvl="2" indent="-30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3pPr>
            <a:lvl4pPr marL="1828800" lvl="3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4pPr>
            <a:lvl5pPr marL="2286000" lvl="4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»"/>
              <a:defRPr sz="1000"/>
            </a:lvl5pPr>
            <a:lvl6pPr marL="2743200" lvl="5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6pPr>
            <a:lvl7pPr marL="3200400" lvl="6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7pPr>
            <a:lvl8pPr marL="3657600" lvl="7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8pPr>
            <a:lvl9pPr marL="4114800" lvl="8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228600" y="717550"/>
            <a:ext cx="1504200" cy="234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marL="914400" lvl="1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marL="1371600" lvl="2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marL="1828800" lvl="3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marL="2286000" lvl="4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marL="2743200" lvl="5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marL="3200400" lvl="6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marL="3657600" lvl="7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marL="4114800" lvl="8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896144" y="2400300"/>
            <a:ext cx="27432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sz="1000" b="1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>
            <a:spLocks noGrp="1"/>
          </p:cNvSpPr>
          <p:nvPr>
            <p:ph type="pic" idx="2"/>
          </p:nvPr>
        </p:nvSpPr>
        <p:spPr>
          <a:xfrm>
            <a:off x="896144" y="306388"/>
            <a:ext cx="2743200" cy="20574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896144" y="2683669"/>
            <a:ext cx="2743200" cy="4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marL="914400" lvl="1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marL="1371600" lvl="2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marL="1828800" lvl="3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marL="2286000" lvl="4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marL="2743200" lvl="5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marL="3200400" lvl="6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marL="3657600" lvl="7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marL="4114800" lvl="8" indent="-228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 rot="5400000">
            <a:off x="1154400" y="-125700"/>
            <a:ext cx="2263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marL="1371600" lvl="2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marL="2286000" lvl="4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marL="2743200" lvl="5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 rot="5400000">
            <a:off x="2366100" y="1085919"/>
            <a:ext cx="2925900" cy="10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1"/>
          </p:nvPr>
        </p:nvSpPr>
        <p:spPr>
          <a:xfrm rot="5400000">
            <a:off x="270600" y="95319"/>
            <a:ext cx="2925900" cy="300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lvl="0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marL="1371600" lvl="2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marL="2286000" lvl="4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marL="2743200" lvl="5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6_Placeholder-Image">
  <p:cSld name="36_Placeholder-Image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>
            <a:spLocks noGrp="1"/>
          </p:cNvSpPr>
          <p:nvPr>
            <p:ph type="pic" idx="2"/>
          </p:nvPr>
        </p:nvSpPr>
        <p:spPr>
          <a:xfrm>
            <a:off x="0" y="0"/>
            <a:ext cx="33537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rm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228600" y="800100"/>
            <a:ext cx="4114800" cy="22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rmAutofit/>
          </a:bodyPr>
          <a:lstStyle>
            <a:lvl1pPr marL="457200" marR="0" lvl="0" indent="-330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0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–"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»"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21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228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SzPts val="700"/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1562100" y="3178175"/>
            <a:ext cx="1447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700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3276600" y="3178175"/>
            <a:ext cx="1066800" cy="1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buNone/>
              <a:defRPr sz="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umi.ru/create/sozdat-sajt-uchitelya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hyperlink" Target="https://site-bukina.1c-umi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6400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6"/>
          <p:cNvSpPr txBox="1"/>
          <p:nvPr/>
        </p:nvSpPr>
        <p:spPr>
          <a:xfrm>
            <a:off x="2478488" y="2135057"/>
            <a:ext cx="41871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132" name="Google Shape;132;p26"/>
          <p:cNvSpPr txBox="1"/>
          <p:nvPr/>
        </p:nvSpPr>
        <p:spPr>
          <a:xfrm>
            <a:off x="2925909" y="3716863"/>
            <a:ext cx="33195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133" name="Google Shape;133;p26"/>
          <p:cNvSpPr txBox="1"/>
          <p:nvPr/>
        </p:nvSpPr>
        <p:spPr>
          <a:xfrm>
            <a:off x="331838" y="1731219"/>
            <a:ext cx="8480400" cy="19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10"/>
              <a:buNone/>
            </a:pPr>
            <a:r>
              <a:rPr lang="ru" sz="3315" b="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Персональный сайт как инструмент саморазвития педагога</a:t>
            </a:r>
            <a:endParaRPr sz="3315" b="1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10"/>
              <a:buNone/>
            </a:pPr>
            <a:endParaRPr sz="2720" b="1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"/>
              <a:buFont typeface="Arial"/>
              <a:buNone/>
            </a:pPr>
            <a:r>
              <a:rPr lang="ru" sz="153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Откройте двери в мир профессионального роста через собственный </a:t>
            </a:r>
            <a:r>
              <a:rPr lang="ru" sz="1530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сайт</a:t>
            </a:r>
            <a:endParaRPr sz="2975" b="1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10"/>
              <a:buNone/>
            </a:pPr>
            <a:endParaRPr sz="2295" dirty="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10"/>
              <a:buNone/>
            </a:pPr>
            <a:endParaRPr sz="2295" dirty="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10"/>
              <a:buNone/>
            </a:pPr>
            <a:endParaRPr sz="2295" dirty="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34" name="Google Shape;134;p26"/>
          <p:cNvSpPr/>
          <p:nvPr/>
        </p:nvSpPr>
        <p:spPr>
          <a:xfrm rot="5400000">
            <a:off x="4023111" y="-400856"/>
            <a:ext cx="1136960" cy="2232279"/>
          </a:xfrm>
          <a:custGeom>
            <a:avLst/>
            <a:gdLst/>
            <a:ahLst/>
            <a:cxnLst/>
            <a:rect l="l" t="t" r="r" b="b"/>
            <a:pathLst>
              <a:path w="2186462" h="4114800" extrusionOk="0">
                <a:moveTo>
                  <a:pt x="0" y="0"/>
                </a:moveTo>
                <a:lnTo>
                  <a:pt x="2186462" y="0"/>
                </a:lnTo>
                <a:lnTo>
                  <a:pt x="218646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" name="TextBox 5"/>
          <p:cNvSpPr txBox="1"/>
          <p:nvPr/>
        </p:nvSpPr>
        <p:spPr>
          <a:xfrm>
            <a:off x="5765606" y="3887945"/>
            <a:ext cx="30712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Roboto" charset="0"/>
                <a:ea typeface="Roboto" charset="0"/>
              </a:rPr>
              <a:t>Букина Юлия Геннадьевна</a:t>
            </a:r>
          </a:p>
          <a:p>
            <a:r>
              <a:rPr lang="ru-RU" dirty="0" smtClean="0">
                <a:solidFill>
                  <a:schemeClr val="bg1"/>
                </a:solidFill>
                <a:latin typeface="Roboto" charset="0"/>
                <a:ea typeface="Roboto" charset="0"/>
              </a:rPr>
              <a:t>Воспитатель МБДОУ №67</a:t>
            </a:r>
          </a:p>
          <a:p>
            <a:r>
              <a:rPr lang="ru-RU" dirty="0" err="1" smtClean="0">
                <a:solidFill>
                  <a:schemeClr val="bg1"/>
                </a:solidFill>
                <a:latin typeface="Roboto" charset="0"/>
                <a:ea typeface="Roboto" charset="0"/>
              </a:rPr>
              <a:t>Киселевского</a:t>
            </a:r>
            <a:r>
              <a:rPr lang="ru-RU" dirty="0" smtClean="0">
                <a:solidFill>
                  <a:schemeClr val="bg1"/>
                </a:solidFill>
                <a:latin typeface="Roboto" charset="0"/>
                <a:ea typeface="Roboto" charset="0"/>
              </a:rPr>
              <a:t> городского округа</a:t>
            </a:r>
            <a:endParaRPr lang="ru-RU" dirty="0">
              <a:solidFill>
                <a:schemeClr val="bg1"/>
              </a:solidFill>
              <a:latin typeface="Roboto" charset="0"/>
              <a:ea typeface="Roboto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CAD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3275" y="0"/>
            <a:ext cx="5141100" cy="514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7"/>
          <p:cNvSpPr txBox="1"/>
          <p:nvPr/>
        </p:nvSpPr>
        <p:spPr>
          <a:xfrm>
            <a:off x="514350" y="972885"/>
            <a:ext cx="81153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141" name="Google Shape;141;p27"/>
          <p:cNvSpPr/>
          <p:nvPr/>
        </p:nvSpPr>
        <p:spPr>
          <a:xfrm>
            <a:off x="-342738" y="4106238"/>
            <a:ext cx="1594012" cy="1402560"/>
          </a:xfrm>
          <a:custGeom>
            <a:avLst/>
            <a:gdLst/>
            <a:ahLst/>
            <a:cxnLst/>
            <a:rect l="l" t="t" r="r" b="b"/>
            <a:pathLst>
              <a:path w="3188024" h="2805120" extrusionOk="0">
                <a:moveTo>
                  <a:pt x="0" y="0"/>
                </a:moveTo>
                <a:lnTo>
                  <a:pt x="3188025" y="0"/>
                </a:lnTo>
                <a:lnTo>
                  <a:pt x="3188025" y="2805120"/>
                </a:lnTo>
                <a:lnTo>
                  <a:pt x="0" y="280512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2" name="Google Shape;142;p27"/>
          <p:cNvSpPr/>
          <p:nvPr/>
        </p:nvSpPr>
        <p:spPr>
          <a:xfrm>
            <a:off x="4524375" y="0"/>
            <a:ext cx="583500" cy="5143500"/>
          </a:xfrm>
          <a:prstGeom prst="rect">
            <a:avLst/>
          </a:prstGeom>
          <a:solidFill>
            <a:srgbClr val="FFDCA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7"/>
          <p:cNvSpPr txBox="1"/>
          <p:nvPr/>
        </p:nvSpPr>
        <p:spPr>
          <a:xfrm>
            <a:off x="318200" y="1694400"/>
            <a:ext cx="44145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>
                <a:solidFill>
                  <a:schemeClr val="dk1"/>
                </a:solidFill>
                <a:latin typeface="Roboto Medium"/>
                <a:ea typeface="Roboto Medium"/>
                <a:cs typeface="Roboto Medium"/>
                <a:sym typeface="Roboto Medium"/>
              </a:rPr>
              <a:t>Актуальность интернет-пространства для педагога</a:t>
            </a:r>
            <a:endParaRPr sz="2500">
              <a:solidFill>
                <a:schemeClr val="dk1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Интернет стал неотъемлемой частью современного мира. Создание персонального сайта становится мощным инструментом для обмена опытом, получения признания и профессионального роста педагога.</a:t>
            </a:r>
            <a:endParaRPr sz="1400">
              <a:solidFill>
                <a:srgbClr val="595959"/>
              </a:solidFill>
            </a:endParaRPr>
          </a:p>
        </p:txBody>
      </p:sp>
      <p:sp>
        <p:nvSpPr>
          <p:cNvPr id="144" name="Google Shape;144;p27"/>
          <p:cNvSpPr/>
          <p:nvPr/>
        </p:nvSpPr>
        <p:spPr>
          <a:xfrm flipH="1">
            <a:off x="3279649" y="-1175848"/>
            <a:ext cx="2076275" cy="2057400"/>
          </a:xfrm>
          <a:custGeom>
            <a:avLst/>
            <a:gdLst/>
            <a:ahLst/>
            <a:cxnLst/>
            <a:rect l="l" t="t" r="r" b="b"/>
            <a:pathLst>
              <a:path w="4152550" h="4114800" extrusionOk="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45" name="Google Shape;145;p27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E2E6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6494" y="1200"/>
            <a:ext cx="5141100" cy="514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8"/>
          <p:cNvSpPr txBox="1"/>
          <p:nvPr/>
        </p:nvSpPr>
        <p:spPr>
          <a:xfrm>
            <a:off x="5294266" y="3156057"/>
            <a:ext cx="29010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152" name="Google Shape;152;p28"/>
          <p:cNvSpPr/>
          <p:nvPr/>
        </p:nvSpPr>
        <p:spPr>
          <a:xfrm rot="-5400000" flipH="1">
            <a:off x="-233975" y="233983"/>
            <a:ext cx="1794880" cy="1326922"/>
          </a:xfrm>
          <a:custGeom>
            <a:avLst/>
            <a:gdLst/>
            <a:ahLst/>
            <a:cxnLst/>
            <a:rect l="l" t="t" r="r" b="b"/>
            <a:pathLst>
              <a:path w="3589759" h="2653843" extrusionOk="0">
                <a:moveTo>
                  <a:pt x="0" y="0"/>
                </a:moveTo>
                <a:lnTo>
                  <a:pt x="3589759" y="0"/>
                </a:lnTo>
                <a:lnTo>
                  <a:pt x="3589759" y="2653843"/>
                </a:lnTo>
                <a:lnTo>
                  <a:pt x="0" y="26538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3" name="Google Shape;153;p28"/>
          <p:cNvSpPr/>
          <p:nvPr/>
        </p:nvSpPr>
        <p:spPr>
          <a:xfrm>
            <a:off x="4321563" y="0"/>
            <a:ext cx="667200" cy="5143500"/>
          </a:xfrm>
          <a:prstGeom prst="rect">
            <a:avLst/>
          </a:prstGeom>
          <a:solidFill>
            <a:srgbClr val="A1E2E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8"/>
          <p:cNvSpPr txBox="1"/>
          <p:nvPr/>
        </p:nvSpPr>
        <p:spPr>
          <a:xfrm>
            <a:off x="368013" y="1759788"/>
            <a:ext cx="4204200" cy="16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dirty="0">
                <a:solidFill>
                  <a:schemeClr val="dk1"/>
                </a:solidFill>
                <a:latin typeface="Roboto Medium"/>
                <a:ea typeface="Roboto Medium"/>
                <a:cs typeface="Roboto Medium"/>
                <a:sym typeface="Roboto Medium"/>
              </a:rPr>
              <a:t>Зачем нужен персональный сайт воспитателя?</a:t>
            </a:r>
            <a:endParaRPr sz="2500" dirty="0">
              <a:solidFill>
                <a:schemeClr val="dk1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latin typeface="Roboto"/>
                <a:ea typeface="Roboto"/>
                <a:cs typeface="Roboto"/>
                <a:sym typeface="Roboto"/>
              </a:rPr>
              <a:t>Карьерный рост и признание</a:t>
            </a: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sz="1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Персональный сайт помогает в создании профессиональной репутации, является важным критерием при аттестации воспитателя, демонстрируя его уровень компетентности.</a:t>
            </a:r>
            <a:endParaRPr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1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1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Интерактивное взаимодействие</a:t>
            </a: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7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sz="1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Сайт способствует активному взаимодействию с коллегами и родителями, позволяя делиться методическими материалами и проводить консультации.</a:t>
            </a:r>
            <a:endParaRPr sz="1300" b="1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5" name="Google Shape;155;p28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9FA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/>
          <p:nvPr/>
        </p:nvSpPr>
        <p:spPr>
          <a:xfrm>
            <a:off x="-951712" y="4458875"/>
            <a:ext cx="1871400" cy="1753800"/>
          </a:xfrm>
          <a:prstGeom prst="ellipse">
            <a:avLst/>
          </a:prstGeom>
          <a:solidFill>
            <a:srgbClr val="FFE4E4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9"/>
          <p:cNvSpPr/>
          <p:nvPr/>
        </p:nvSpPr>
        <p:spPr>
          <a:xfrm>
            <a:off x="8169724" y="-190175"/>
            <a:ext cx="2261513" cy="2551176"/>
          </a:xfrm>
          <a:custGeom>
            <a:avLst/>
            <a:gdLst/>
            <a:ahLst/>
            <a:cxnLst/>
            <a:rect l="l" t="t" r="r" b="b"/>
            <a:pathLst>
              <a:path w="3465921" h="4114800" extrusionOk="0">
                <a:moveTo>
                  <a:pt x="0" y="0"/>
                </a:moveTo>
                <a:lnTo>
                  <a:pt x="3465921" y="0"/>
                </a:lnTo>
                <a:lnTo>
                  <a:pt x="3465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2" name="Google Shape;162;p29"/>
          <p:cNvSpPr txBox="1"/>
          <p:nvPr/>
        </p:nvSpPr>
        <p:spPr>
          <a:xfrm>
            <a:off x="4939929" y="2099398"/>
            <a:ext cx="27636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rgbClr val="7F7F7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3" name="Google Shape;163;p29"/>
          <p:cNvSpPr txBox="1"/>
          <p:nvPr/>
        </p:nvSpPr>
        <p:spPr>
          <a:xfrm>
            <a:off x="1130625" y="725613"/>
            <a:ext cx="68829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Критерии идеального сайта</a:t>
            </a:r>
            <a:endParaRPr sz="2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4" name="Google Shape;164;p29"/>
          <p:cNvSpPr txBox="1"/>
          <p:nvPr/>
        </p:nvSpPr>
        <p:spPr>
          <a:xfrm>
            <a:off x="517903" y="2178714"/>
            <a:ext cx="24246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3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Уникальный контент: несёт отпечаток компетентности педагога.</a:t>
            </a:r>
            <a:endParaRPr sz="13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65" name="Google Shape;165;p29"/>
          <p:cNvCxnSpPr/>
          <p:nvPr/>
        </p:nvCxnSpPr>
        <p:spPr>
          <a:xfrm rot="10800000">
            <a:off x="3378096" y="2243571"/>
            <a:ext cx="0" cy="1530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" name="Google Shape;166;p29"/>
          <p:cNvCxnSpPr/>
          <p:nvPr/>
        </p:nvCxnSpPr>
        <p:spPr>
          <a:xfrm rot="10800000">
            <a:off x="6281122" y="2243422"/>
            <a:ext cx="0" cy="1542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7" name="Google Shape;167;p29"/>
          <p:cNvCxnSpPr/>
          <p:nvPr/>
        </p:nvCxnSpPr>
        <p:spPr>
          <a:xfrm rot="10800000">
            <a:off x="469088" y="2243443"/>
            <a:ext cx="0" cy="15678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8" name="Google Shape;168;p29"/>
          <p:cNvSpPr txBox="1"/>
          <p:nvPr/>
        </p:nvSpPr>
        <p:spPr>
          <a:xfrm>
            <a:off x="6319434" y="2178714"/>
            <a:ext cx="24246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3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Актуальность: регулярное обновление информации – ключ к успеху.</a:t>
            </a:r>
            <a:endParaRPr sz="13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" name="Google Shape;169;p29"/>
          <p:cNvSpPr txBox="1"/>
          <p:nvPr/>
        </p:nvSpPr>
        <p:spPr>
          <a:xfrm>
            <a:off x="3418669" y="2178714"/>
            <a:ext cx="24246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3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Эргономичный: лёгкая навигация привлечёт больше посетителей.</a:t>
            </a:r>
            <a:endParaRPr sz="13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" name="Google Shape;170;p29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9FA1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5" name="Google Shape;175;p30"/>
          <p:cNvCxnSpPr/>
          <p:nvPr/>
        </p:nvCxnSpPr>
        <p:spPr>
          <a:xfrm>
            <a:off x="797713" y="1897038"/>
            <a:ext cx="1500" cy="1345200"/>
          </a:xfrm>
          <a:prstGeom prst="straightConnector1">
            <a:avLst/>
          </a:prstGeom>
          <a:noFill/>
          <a:ln w="76200" cap="flat" cmpd="sng">
            <a:solidFill>
              <a:srgbClr val="787EA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6" name="Google Shape;176;p30"/>
          <p:cNvSpPr/>
          <p:nvPr/>
        </p:nvSpPr>
        <p:spPr>
          <a:xfrm>
            <a:off x="-802012" y="4315638"/>
            <a:ext cx="1871400" cy="1753800"/>
          </a:xfrm>
          <a:prstGeom prst="ellipse">
            <a:avLst/>
          </a:prstGeom>
          <a:solidFill>
            <a:srgbClr val="787EA4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30"/>
          <p:cNvSpPr/>
          <p:nvPr/>
        </p:nvSpPr>
        <p:spPr>
          <a:xfrm>
            <a:off x="8169724" y="-190175"/>
            <a:ext cx="2261513" cy="2551176"/>
          </a:xfrm>
          <a:custGeom>
            <a:avLst/>
            <a:gdLst/>
            <a:ahLst/>
            <a:cxnLst/>
            <a:rect l="l" t="t" r="r" b="b"/>
            <a:pathLst>
              <a:path w="3465921" h="4114800" extrusionOk="0">
                <a:moveTo>
                  <a:pt x="0" y="0"/>
                </a:moveTo>
                <a:lnTo>
                  <a:pt x="3465921" y="0"/>
                </a:lnTo>
                <a:lnTo>
                  <a:pt x="3465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cxnSp>
        <p:nvCxnSpPr>
          <p:cNvPr id="178" name="Google Shape;178;p30"/>
          <p:cNvCxnSpPr/>
          <p:nvPr/>
        </p:nvCxnSpPr>
        <p:spPr>
          <a:xfrm>
            <a:off x="385425" y="3216425"/>
            <a:ext cx="8373000" cy="0"/>
          </a:xfrm>
          <a:prstGeom prst="straightConnector1">
            <a:avLst/>
          </a:prstGeom>
          <a:noFill/>
          <a:ln w="76200" cap="rnd" cmpd="sng">
            <a:solidFill>
              <a:srgbClr val="787EA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9" name="Google Shape;179;p30"/>
          <p:cNvSpPr/>
          <p:nvPr/>
        </p:nvSpPr>
        <p:spPr>
          <a:xfrm>
            <a:off x="715575" y="3141625"/>
            <a:ext cx="174625" cy="174625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787EA4"/>
          </a:solidFill>
          <a:ln w="9525" cap="flat" cmpd="sng">
            <a:solidFill>
              <a:srgbClr val="787EA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0500" tIns="30500" rIns="30500" bIns="305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30"/>
          <p:cNvSpPr txBox="1"/>
          <p:nvPr/>
        </p:nvSpPr>
        <p:spPr>
          <a:xfrm>
            <a:off x="990688" y="1785538"/>
            <a:ext cx="3439500" cy="1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Программирование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Сложный, но самый гибкий способ, требует знаний веб-языков.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81" name="Google Shape;181;p30"/>
          <p:cNvCxnSpPr/>
          <p:nvPr/>
        </p:nvCxnSpPr>
        <p:spPr>
          <a:xfrm flipH="1">
            <a:off x="5132600" y="1898800"/>
            <a:ext cx="300" cy="1343400"/>
          </a:xfrm>
          <a:prstGeom prst="straightConnector1">
            <a:avLst/>
          </a:prstGeom>
          <a:noFill/>
          <a:ln w="76200" cap="flat" cmpd="sng">
            <a:solidFill>
              <a:srgbClr val="787EA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2" name="Google Shape;182;p30"/>
          <p:cNvCxnSpPr/>
          <p:nvPr/>
        </p:nvCxnSpPr>
        <p:spPr>
          <a:xfrm>
            <a:off x="5112961" y="1913900"/>
            <a:ext cx="98400" cy="0"/>
          </a:xfrm>
          <a:prstGeom prst="straightConnector1">
            <a:avLst/>
          </a:prstGeom>
          <a:noFill/>
          <a:ln w="76200" cap="flat" cmpd="sng">
            <a:solidFill>
              <a:srgbClr val="787EA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3" name="Google Shape;183;p30"/>
          <p:cNvCxnSpPr/>
          <p:nvPr/>
        </p:nvCxnSpPr>
        <p:spPr>
          <a:xfrm>
            <a:off x="779738" y="1913900"/>
            <a:ext cx="98400" cy="0"/>
          </a:xfrm>
          <a:prstGeom prst="straightConnector1">
            <a:avLst/>
          </a:prstGeom>
          <a:noFill/>
          <a:ln w="76200" cap="flat" cmpd="sng">
            <a:solidFill>
              <a:srgbClr val="787EA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4" name="Google Shape;184;p30"/>
          <p:cNvCxnSpPr/>
          <p:nvPr/>
        </p:nvCxnSpPr>
        <p:spPr>
          <a:xfrm>
            <a:off x="2965806" y="3223579"/>
            <a:ext cx="300" cy="549900"/>
          </a:xfrm>
          <a:prstGeom prst="straightConnector1">
            <a:avLst/>
          </a:prstGeom>
          <a:noFill/>
          <a:ln w="76200" cap="flat" cmpd="sng">
            <a:solidFill>
              <a:srgbClr val="787EA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5" name="Google Shape;185;p30"/>
          <p:cNvCxnSpPr/>
          <p:nvPr/>
        </p:nvCxnSpPr>
        <p:spPr>
          <a:xfrm>
            <a:off x="2945923" y="3756227"/>
            <a:ext cx="98400" cy="0"/>
          </a:xfrm>
          <a:prstGeom prst="straightConnector1">
            <a:avLst/>
          </a:prstGeom>
          <a:noFill/>
          <a:ln w="76200" cap="flat" cmpd="sng">
            <a:solidFill>
              <a:srgbClr val="787EA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6" name="Google Shape;186;p30"/>
          <p:cNvSpPr txBox="1"/>
          <p:nvPr/>
        </p:nvSpPr>
        <p:spPr>
          <a:xfrm>
            <a:off x="1486425" y="558875"/>
            <a:ext cx="61713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Способы создания сайта</a:t>
            </a:r>
            <a:endParaRPr sz="2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5351538" y="1785538"/>
            <a:ext cx="3439500" cy="1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Конструкторы сайтов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Простота и доступность, без знания программирования, удобные визуальные редакторы.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8" name="Google Shape;188;p30"/>
          <p:cNvSpPr/>
          <p:nvPr/>
        </p:nvSpPr>
        <p:spPr>
          <a:xfrm>
            <a:off x="5045125" y="3141625"/>
            <a:ext cx="174625" cy="174625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787EA4"/>
          </a:solidFill>
          <a:ln>
            <a:noFill/>
          </a:ln>
        </p:spPr>
        <p:txBody>
          <a:bodyPr spcFirstLastPara="1" wrap="square" lIns="30500" tIns="30500" rIns="30500" bIns="305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30"/>
          <p:cNvSpPr/>
          <p:nvPr/>
        </p:nvSpPr>
        <p:spPr>
          <a:xfrm>
            <a:off x="2880350" y="3141625"/>
            <a:ext cx="174625" cy="174625"/>
          </a:xfrm>
          <a:custGeom>
            <a:avLst/>
            <a:gdLst/>
            <a:ahLst/>
            <a:cxnLst/>
            <a:rect l="l" t="t" r="r" b="b"/>
            <a:pathLst>
              <a:path w="6350000" h="6350000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787EA4"/>
          </a:solidFill>
          <a:ln>
            <a:noFill/>
          </a:ln>
        </p:spPr>
        <p:txBody>
          <a:bodyPr spcFirstLastPara="1" wrap="square" lIns="30500" tIns="30500" rIns="30500" bIns="305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787EA4"/>
              </a:solidFill>
            </a:endParaRPr>
          </a:p>
        </p:txBody>
      </p:sp>
      <p:sp>
        <p:nvSpPr>
          <p:cNvPr id="190" name="Google Shape;190;p30"/>
          <p:cNvSpPr txBox="1"/>
          <p:nvPr/>
        </p:nvSpPr>
        <p:spPr>
          <a:xfrm>
            <a:off x="3164325" y="3632700"/>
            <a:ext cx="3439500" cy="1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Популярные программы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Например, Photoshop, однако, результат может быть излишне сложным.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1" name="Google Shape;191;p30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2D4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1"/>
          <p:cNvSpPr/>
          <p:nvPr/>
        </p:nvSpPr>
        <p:spPr>
          <a:xfrm>
            <a:off x="8322288" y="-808938"/>
            <a:ext cx="1429040" cy="1384953"/>
          </a:xfrm>
          <a:custGeom>
            <a:avLst/>
            <a:gdLst/>
            <a:ahLst/>
            <a:cxnLst/>
            <a:rect l="l" t="t" r="r" b="b"/>
            <a:pathLst>
              <a:path w="2323643" h="2462138" extrusionOk="0">
                <a:moveTo>
                  <a:pt x="0" y="0"/>
                </a:moveTo>
                <a:lnTo>
                  <a:pt x="2323642" y="0"/>
                </a:lnTo>
                <a:lnTo>
                  <a:pt x="2323642" y="2462138"/>
                </a:lnTo>
                <a:lnTo>
                  <a:pt x="0" y="24621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7" name="Google Shape;197;p31"/>
          <p:cNvSpPr txBox="1"/>
          <p:nvPr/>
        </p:nvSpPr>
        <p:spPr>
          <a:xfrm>
            <a:off x="1318038" y="287425"/>
            <a:ext cx="6594000" cy="5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Популярные бесплатные конструкторы сайтов</a:t>
            </a:r>
            <a:endParaRPr sz="25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" name="Google Shape;198;p31"/>
          <p:cNvSpPr/>
          <p:nvPr/>
        </p:nvSpPr>
        <p:spPr>
          <a:xfrm>
            <a:off x="4460158" y="2370243"/>
            <a:ext cx="309600" cy="315300"/>
          </a:xfrm>
          <a:prstGeom prst="donut">
            <a:avLst>
              <a:gd name="adj" fmla="val 14347"/>
            </a:avLst>
          </a:prstGeom>
          <a:solidFill>
            <a:srgbClr val="C1D399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199" name="Google Shape;199;p31"/>
          <p:cNvSpPr/>
          <p:nvPr/>
        </p:nvSpPr>
        <p:spPr>
          <a:xfrm>
            <a:off x="4460158" y="3410144"/>
            <a:ext cx="309600" cy="315300"/>
          </a:xfrm>
          <a:prstGeom prst="donut">
            <a:avLst>
              <a:gd name="adj" fmla="val 14347"/>
            </a:avLst>
          </a:prstGeom>
          <a:solidFill>
            <a:srgbClr val="EBA785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00" name="Google Shape;200;p31"/>
          <p:cNvSpPr/>
          <p:nvPr/>
        </p:nvSpPr>
        <p:spPr>
          <a:xfrm>
            <a:off x="4460158" y="4450031"/>
            <a:ext cx="309600" cy="315300"/>
          </a:xfrm>
          <a:prstGeom prst="donut">
            <a:avLst>
              <a:gd name="adj" fmla="val 14347"/>
            </a:avLst>
          </a:prstGeom>
          <a:solidFill>
            <a:srgbClr val="646EAA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01" name="Google Shape;201;p31"/>
          <p:cNvSpPr/>
          <p:nvPr/>
        </p:nvSpPr>
        <p:spPr>
          <a:xfrm>
            <a:off x="4460158" y="1330369"/>
            <a:ext cx="309600" cy="315300"/>
          </a:xfrm>
          <a:prstGeom prst="donut">
            <a:avLst>
              <a:gd name="adj" fmla="val 14347"/>
            </a:avLst>
          </a:prstGeom>
          <a:solidFill>
            <a:srgbClr val="FFCD8B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cxnSp>
        <p:nvCxnSpPr>
          <p:cNvPr id="202" name="Google Shape;202;p31"/>
          <p:cNvCxnSpPr>
            <a:stCxn id="201" idx="4"/>
            <a:endCxn id="198" idx="0"/>
          </p:cNvCxnSpPr>
          <p:nvPr/>
        </p:nvCxnSpPr>
        <p:spPr>
          <a:xfrm>
            <a:off x="4614958" y="1645669"/>
            <a:ext cx="0" cy="724500"/>
          </a:xfrm>
          <a:prstGeom prst="straightConnector1">
            <a:avLst/>
          </a:prstGeom>
          <a:noFill/>
          <a:ln w="28575" cap="flat" cmpd="sng">
            <a:solidFill>
              <a:srgbClr val="6B4D42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203" name="Google Shape;203;p31"/>
          <p:cNvCxnSpPr>
            <a:stCxn id="198" idx="4"/>
            <a:endCxn id="199" idx="0"/>
          </p:cNvCxnSpPr>
          <p:nvPr/>
        </p:nvCxnSpPr>
        <p:spPr>
          <a:xfrm>
            <a:off x="4614958" y="2685543"/>
            <a:ext cx="0" cy="724500"/>
          </a:xfrm>
          <a:prstGeom prst="straightConnector1">
            <a:avLst/>
          </a:prstGeom>
          <a:noFill/>
          <a:ln w="28575" cap="flat" cmpd="sng">
            <a:solidFill>
              <a:srgbClr val="6B4D42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204" name="Google Shape;204;p31"/>
          <p:cNvCxnSpPr>
            <a:stCxn id="199" idx="4"/>
            <a:endCxn id="200" idx="0"/>
          </p:cNvCxnSpPr>
          <p:nvPr/>
        </p:nvCxnSpPr>
        <p:spPr>
          <a:xfrm>
            <a:off x="4614958" y="3725444"/>
            <a:ext cx="0" cy="724500"/>
          </a:xfrm>
          <a:prstGeom prst="straightConnector1">
            <a:avLst/>
          </a:prstGeom>
          <a:noFill/>
          <a:ln w="28575" cap="flat" cmpd="sng">
            <a:solidFill>
              <a:srgbClr val="6B4D42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205" name="Google Shape;205;p31"/>
          <p:cNvSpPr/>
          <p:nvPr/>
        </p:nvSpPr>
        <p:spPr>
          <a:xfrm>
            <a:off x="556547" y="1170620"/>
            <a:ext cx="3529800" cy="1018200"/>
          </a:xfrm>
          <a:prstGeom prst="roundRect">
            <a:avLst>
              <a:gd name="adj" fmla="val 16667"/>
            </a:avLst>
          </a:prstGeom>
          <a:solidFill>
            <a:srgbClr val="FFDCAD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06" name="Google Shape;206;p31"/>
          <p:cNvSpPr/>
          <p:nvPr/>
        </p:nvSpPr>
        <p:spPr>
          <a:xfrm>
            <a:off x="5057756" y="2067004"/>
            <a:ext cx="3529800" cy="1018200"/>
          </a:xfrm>
          <a:prstGeom prst="roundRect">
            <a:avLst>
              <a:gd name="adj" fmla="val 16667"/>
            </a:avLst>
          </a:prstGeom>
          <a:solidFill>
            <a:srgbClr val="CCD8B3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07" name="Google Shape;207;p31"/>
          <p:cNvSpPr/>
          <p:nvPr/>
        </p:nvSpPr>
        <p:spPr>
          <a:xfrm>
            <a:off x="5057751" y="3800810"/>
            <a:ext cx="3529800" cy="1018200"/>
          </a:xfrm>
          <a:prstGeom prst="roundRect">
            <a:avLst>
              <a:gd name="adj" fmla="val 16667"/>
            </a:avLst>
          </a:prstGeom>
          <a:solidFill>
            <a:srgbClr val="787EA4">
              <a:alpha val="68630"/>
            </a:srgbClr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08" name="Google Shape;208;p31"/>
          <p:cNvSpPr/>
          <p:nvPr/>
        </p:nvSpPr>
        <p:spPr>
          <a:xfrm>
            <a:off x="3201634" y="1170620"/>
            <a:ext cx="884700" cy="1018200"/>
          </a:xfrm>
          <a:prstGeom prst="roundRect">
            <a:avLst>
              <a:gd name="adj" fmla="val 16667"/>
            </a:avLst>
          </a:prstGeom>
          <a:solidFill>
            <a:srgbClr val="FFCD8B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FFFFFF"/>
                </a:solidFill>
              </a:rPr>
              <a:t>01</a:t>
            </a:r>
            <a:endParaRPr sz="1500" b="1">
              <a:solidFill>
                <a:srgbClr val="FFFFFF"/>
              </a:solidFill>
            </a:endParaRPr>
          </a:p>
        </p:txBody>
      </p:sp>
      <p:sp>
        <p:nvSpPr>
          <p:cNvPr id="209" name="Google Shape;209;p31"/>
          <p:cNvSpPr/>
          <p:nvPr/>
        </p:nvSpPr>
        <p:spPr>
          <a:xfrm>
            <a:off x="5057756" y="2067004"/>
            <a:ext cx="829200" cy="1018200"/>
          </a:xfrm>
          <a:prstGeom prst="roundRect">
            <a:avLst>
              <a:gd name="adj" fmla="val 16667"/>
            </a:avLst>
          </a:prstGeom>
          <a:solidFill>
            <a:srgbClr val="C1D399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FFFFFF"/>
                </a:solidFill>
              </a:rPr>
              <a:t>02</a:t>
            </a:r>
            <a:endParaRPr sz="1500" b="1">
              <a:solidFill>
                <a:srgbClr val="FFFFFF"/>
              </a:solidFill>
            </a:endParaRPr>
          </a:p>
        </p:txBody>
      </p:sp>
      <p:sp>
        <p:nvSpPr>
          <p:cNvPr id="210" name="Google Shape;210;p31"/>
          <p:cNvSpPr/>
          <p:nvPr/>
        </p:nvSpPr>
        <p:spPr>
          <a:xfrm>
            <a:off x="5057751" y="3800810"/>
            <a:ext cx="829200" cy="1018200"/>
          </a:xfrm>
          <a:prstGeom prst="roundRect">
            <a:avLst>
              <a:gd name="adj" fmla="val 16667"/>
            </a:avLst>
          </a:prstGeom>
          <a:solidFill>
            <a:srgbClr val="646EAA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FFFFFF"/>
                </a:solidFill>
              </a:rPr>
              <a:t>04</a:t>
            </a:r>
            <a:endParaRPr sz="1500" b="1">
              <a:solidFill>
                <a:srgbClr val="FFFFFF"/>
              </a:solidFill>
            </a:endParaRPr>
          </a:p>
        </p:txBody>
      </p:sp>
      <p:sp>
        <p:nvSpPr>
          <p:cNvPr id="211" name="Google Shape;211;p31"/>
          <p:cNvSpPr/>
          <p:nvPr/>
        </p:nvSpPr>
        <p:spPr>
          <a:xfrm>
            <a:off x="556547" y="2913053"/>
            <a:ext cx="3529800" cy="1018200"/>
          </a:xfrm>
          <a:prstGeom prst="roundRect">
            <a:avLst>
              <a:gd name="adj" fmla="val 16667"/>
            </a:avLst>
          </a:prstGeom>
          <a:solidFill>
            <a:srgbClr val="E6B399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12" name="Google Shape;212;p31"/>
          <p:cNvSpPr/>
          <p:nvPr/>
        </p:nvSpPr>
        <p:spPr>
          <a:xfrm>
            <a:off x="3201740" y="2913053"/>
            <a:ext cx="884700" cy="1018200"/>
          </a:xfrm>
          <a:prstGeom prst="roundRect">
            <a:avLst>
              <a:gd name="adj" fmla="val 16667"/>
            </a:avLst>
          </a:prstGeom>
          <a:solidFill>
            <a:srgbClr val="EBA785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FFFFFF"/>
                </a:solidFill>
              </a:rPr>
              <a:t>03</a:t>
            </a:r>
            <a:endParaRPr sz="1500" b="1">
              <a:solidFill>
                <a:srgbClr val="FFFFFF"/>
              </a:solidFill>
            </a:endParaRPr>
          </a:p>
        </p:txBody>
      </p:sp>
      <p:sp>
        <p:nvSpPr>
          <p:cNvPr id="213" name="Google Shape;213;p31"/>
          <p:cNvSpPr txBox="1"/>
          <p:nvPr/>
        </p:nvSpPr>
        <p:spPr>
          <a:xfrm>
            <a:off x="627550" y="1479625"/>
            <a:ext cx="2503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ru" sz="1000">
                <a:latin typeface="Roboto"/>
                <a:ea typeface="Roboto"/>
                <a:cs typeface="Roboto"/>
                <a:sym typeface="Roboto"/>
              </a:rPr>
              <a:t>Jimdo: многофункциональность, но сложность для новичков.</a:t>
            </a:r>
            <a:endParaRPr sz="10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" name="Google Shape;214;p31"/>
          <p:cNvSpPr/>
          <p:nvPr/>
        </p:nvSpPr>
        <p:spPr>
          <a:xfrm rot="-2857807">
            <a:off x="-1151824" y="4363482"/>
            <a:ext cx="2079620" cy="2060715"/>
          </a:xfrm>
          <a:custGeom>
            <a:avLst/>
            <a:gdLst/>
            <a:ahLst/>
            <a:cxnLst/>
            <a:rect l="l" t="t" r="r" b="b"/>
            <a:pathLst>
              <a:path w="4152550" h="4114800" extrusionOk="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5" name="Google Shape;215;p31"/>
          <p:cNvSpPr txBox="1"/>
          <p:nvPr/>
        </p:nvSpPr>
        <p:spPr>
          <a:xfrm>
            <a:off x="627550" y="3222050"/>
            <a:ext cx="2503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ru" sz="1000">
                <a:latin typeface="Roboto"/>
                <a:ea typeface="Roboto"/>
                <a:cs typeface="Roboto"/>
                <a:sym typeface="Roboto"/>
              </a:rPr>
              <a:t>nsportal.ru &amp; МААМ.ru: удобные для педагогов, но реклама в бесплатной версии.</a:t>
            </a:r>
            <a:endParaRPr sz="10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6" name="Google Shape;216;p31"/>
          <p:cNvSpPr txBox="1"/>
          <p:nvPr/>
        </p:nvSpPr>
        <p:spPr>
          <a:xfrm>
            <a:off x="5969975" y="2376000"/>
            <a:ext cx="2503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ru" sz="1000">
                <a:latin typeface="Roboto"/>
                <a:ea typeface="Roboto"/>
                <a:cs typeface="Roboto"/>
                <a:sym typeface="Roboto"/>
              </a:rPr>
              <a:t>uCoz: интуитивный интерфейс, но реклама отсутствует только за плату.</a:t>
            </a:r>
            <a:endParaRPr sz="10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7" name="Google Shape;217;p31"/>
          <p:cNvSpPr txBox="1"/>
          <p:nvPr/>
        </p:nvSpPr>
        <p:spPr>
          <a:xfrm>
            <a:off x="5969975" y="4109813"/>
            <a:ext cx="2503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ru" sz="1000">
                <a:latin typeface="Roboto"/>
                <a:ea typeface="Roboto"/>
                <a:cs typeface="Roboto"/>
                <a:sym typeface="Roboto"/>
              </a:rPr>
              <a:t>1C-UMI: эксклюзивные дизайны и удобство без знания программирования.</a:t>
            </a:r>
            <a:endParaRPr sz="10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8" name="Google Shape;218;p31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E2E6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6494" y="1200"/>
            <a:ext cx="5141100" cy="51411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2"/>
          <p:cNvSpPr txBox="1"/>
          <p:nvPr/>
        </p:nvSpPr>
        <p:spPr>
          <a:xfrm>
            <a:off x="5294266" y="3156057"/>
            <a:ext cx="29010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25" name="Google Shape;225;p32"/>
          <p:cNvSpPr/>
          <p:nvPr/>
        </p:nvSpPr>
        <p:spPr>
          <a:xfrm rot="-5400000" flipH="1">
            <a:off x="-233975" y="233983"/>
            <a:ext cx="1794880" cy="1326922"/>
          </a:xfrm>
          <a:custGeom>
            <a:avLst/>
            <a:gdLst/>
            <a:ahLst/>
            <a:cxnLst/>
            <a:rect l="l" t="t" r="r" b="b"/>
            <a:pathLst>
              <a:path w="3589759" h="2653843" extrusionOk="0">
                <a:moveTo>
                  <a:pt x="0" y="0"/>
                </a:moveTo>
                <a:lnTo>
                  <a:pt x="3589759" y="0"/>
                </a:lnTo>
                <a:lnTo>
                  <a:pt x="3589759" y="2653843"/>
                </a:lnTo>
                <a:lnTo>
                  <a:pt x="0" y="26538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6" name="Google Shape;226;p32"/>
          <p:cNvSpPr/>
          <p:nvPr/>
        </p:nvSpPr>
        <p:spPr>
          <a:xfrm>
            <a:off x="4321563" y="0"/>
            <a:ext cx="667200" cy="5143500"/>
          </a:xfrm>
          <a:prstGeom prst="rect">
            <a:avLst/>
          </a:prstGeom>
          <a:solidFill>
            <a:srgbClr val="A1E2E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2"/>
          <p:cNvSpPr txBox="1"/>
          <p:nvPr/>
        </p:nvSpPr>
        <p:spPr>
          <a:xfrm>
            <a:off x="368013" y="1759788"/>
            <a:ext cx="4204200" cy="16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dirty="0">
                <a:solidFill>
                  <a:schemeClr val="dk1"/>
                </a:solidFill>
                <a:latin typeface="Roboto Medium"/>
                <a:ea typeface="Roboto Medium"/>
                <a:cs typeface="Roboto Medium"/>
                <a:sym typeface="Roboto Medium"/>
              </a:rPr>
              <a:t>Рекомендации по созданию и продвижению сайта</a:t>
            </a:r>
            <a:endParaRPr sz="2500" dirty="0">
              <a:solidFill>
                <a:schemeClr val="dk1"/>
              </a:solidFill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latin typeface="Roboto"/>
                <a:ea typeface="Roboto"/>
                <a:cs typeface="Roboto"/>
                <a:sym typeface="Roboto"/>
              </a:rPr>
              <a:t>Этапы создания сайта</a:t>
            </a: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sz="1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Планирование, создание, сопровождение и продвижение сайта – ключевые этапы для построения успешного ресурса.</a:t>
            </a:r>
            <a:endParaRPr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1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1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Факторы успешного продвижения</a:t>
            </a: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7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sz="1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Систематическое обновление и качественный контент помогут ему занять лидирующие позиции в поисковых системах.</a:t>
            </a:r>
            <a:endParaRPr sz="1300" b="1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32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/>
          <p:nvPr/>
        </p:nvSpPr>
        <p:spPr>
          <a:xfrm>
            <a:off x="-951712" y="4458875"/>
            <a:ext cx="1871400" cy="1753800"/>
          </a:xfrm>
          <a:prstGeom prst="ellipse">
            <a:avLst/>
          </a:prstGeom>
          <a:solidFill>
            <a:srgbClr val="FFE4E4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9"/>
          <p:cNvSpPr/>
          <p:nvPr/>
        </p:nvSpPr>
        <p:spPr>
          <a:xfrm>
            <a:off x="8169724" y="-190175"/>
            <a:ext cx="2261513" cy="2551176"/>
          </a:xfrm>
          <a:custGeom>
            <a:avLst/>
            <a:gdLst/>
            <a:ahLst/>
            <a:cxnLst/>
            <a:rect l="l" t="t" r="r" b="b"/>
            <a:pathLst>
              <a:path w="3465921" h="4114800" extrusionOk="0">
                <a:moveTo>
                  <a:pt x="0" y="0"/>
                </a:moveTo>
                <a:lnTo>
                  <a:pt x="3465921" y="0"/>
                </a:lnTo>
                <a:lnTo>
                  <a:pt x="3465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2" name="Google Shape;162;p29"/>
          <p:cNvSpPr txBox="1"/>
          <p:nvPr/>
        </p:nvSpPr>
        <p:spPr>
          <a:xfrm>
            <a:off x="4939929" y="2099398"/>
            <a:ext cx="27636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22850" rIns="45725" bIns="2285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rgbClr val="7F7F7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3" name="Google Shape;163;p29"/>
          <p:cNvSpPr txBox="1"/>
          <p:nvPr/>
        </p:nvSpPr>
        <p:spPr>
          <a:xfrm>
            <a:off x="757238" y="400050"/>
            <a:ext cx="7270575" cy="638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Roboto" charset="0"/>
                <a:ea typeface="Roboto" charset="0"/>
              </a:rPr>
              <a:t>Плюсы создания персонального сайта воспитателя на 1С-UMI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Roboto" charset="0"/>
              <a:ea typeface="Roboto" charset="0"/>
            </a:endParaRPr>
          </a:p>
        </p:txBody>
      </p:sp>
      <p:sp>
        <p:nvSpPr>
          <p:cNvPr id="164" name="Google Shape;164;p29"/>
          <p:cNvSpPr txBox="1"/>
          <p:nvPr/>
        </p:nvSpPr>
        <p:spPr>
          <a:xfrm>
            <a:off x="503616" y="1407189"/>
            <a:ext cx="24246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lvl="0"/>
            <a:r>
              <a:rPr lang="ru-RU" sz="1200" dirty="0" smtClean="0">
                <a:latin typeface="Roboto" charset="0"/>
                <a:ea typeface="Roboto" charset="0"/>
              </a:rPr>
              <a:t>С 1C-UMI вы создадите сайт </a:t>
            </a:r>
            <a:r>
              <a:rPr lang="ru-RU" sz="1200" dirty="0" err="1" smtClean="0">
                <a:latin typeface="Roboto" charset="0"/>
                <a:ea typeface="Roboto" charset="0"/>
              </a:rPr>
              <a:t>онлайн</a:t>
            </a:r>
            <a:r>
              <a:rPr lang="ru-RU" sz="1200" dirty="0" smtClean="0">
                <a:latin typeface="Roboto" charset="0"/>
                <a:ea typeface="Roboto" charset="0"/>
              </a:rPr>
              <a:t> не выходя из дома абсолютно бесплатно. Больше не нужно разбираться в технических тонкостях — сайт в этом вам поможет.</a:t>
            </a:r>
            <a:endParaRPr sz="1300" dirty="0">
              <a:solidFill>
                <a:schemeClr val="lt1"/>
              </a:solidFill>
              <a:latin typeface="Roboto" charset="0"/>
              <a:ea typeface="Roboto" charset="0"/>
              <a:cs typeface="Roboto"/>
              <a:sym typeface="Roboto"/>
            </a:endParaRPr>
          </a:p>
        </p:txBody>
      </p:sp>
      <p:cxnSp>
        <p:nvCxnSpPr>
          <p:cNvPr id="165" name="Google Shape;165;p29"/>
          <p:cNvCxnSpPr/>
          <p:nvPr/>
        </p:nvCxnSpPr>
        <p:spPr>
          <a:xfrm flipH="1" flipV="1">
            <a:off x="3249508" y="1450615"/>
            <a:ext cx="898" cy="1635485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66" name="Google Shape;166;p29"/>
          <p:cNvCxnSpPr/>
          <p:nvPr/>
        </p:nvCxnSpPr>
        <p:spPr>
          <a:xfrm flipH="1" flipV="1">
            <a:off x="6252548" y="1421891"/>
            <a:ext cx="5377" cy="1621347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7" name="Google Shape;167;p29"/>
          <p:cNvCxnSpPr/>
          <p:nvPr/>
        </p:nvCxnSpPr>
        <p:spPr>
          <a:xfrm flipH="1" flipV="1">
            <a:off x="447657" y="1371905"/>
            <a:ext cx="2399" cy="1735626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8" name="Google Shape;168;p29"/>
          <p:cNvSpPr txBox="1"/>
          <p:nvPr/>
        </p:nvSpPr>
        <p:spPr>
          <a:xfrm>
            <a:off x="6290859" y="1407189"/>
            <a:ext cx="2424600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lvl="0"/>
            <a:r>
              <a:rPr lang="ru-RU" sz="1200" dirty="0" smtClean="0">
                <a:latin typeface="Roboto" charset="0"/>
                <a:ea typeface="Roboto" charset="0"/>
              </a:rPr>
              <a:t>Навыки программирования и специалисты по разработке сайтов вам не понадобятся. Созданный на 1C-UMI сайт вы можете редактировать и дополнять сами.</a:t>
            </a:r>
            <a:endParaRPr sz="1300" dirty="0">
              <a:solidFill>
                <a:schemeClr val="lt1"/>
              </a:solidFill>
              <a:latin typeface="Roboto" charset="0"/>
              <a:ea typeface="Roboto" charset="0"/>
              <a:cs typeface="Roboto"/>
              <a:sym typeface="Roboto"/>
            </a:endParaRPr>
          </a:p>
        </p:txBody>
      </p:sp>
      <p:sp>
        <p:nvSpPr>
          <p:cNvPr id="169" name="Google Shape;169;p29"/>
          <p:cNvSpPr txBox="1"/>
          <p:nvPr/>
        </p:nvSpPr>
        <p:spPr>
          <a:xfrm>
            <a:off x="3314700" y="1428621"/>
            <a:ext cx="2700337" cy="2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lvl="0"/>
            <a:r>
              <a:rPr lang="ru-RU" sz="1200" dirty="0" smtClean="0">
                <a:latin typeface="Roboto" charset="0"/>
                <a:ea typeface="Roboto" charset="0"/>
              </a:rPr>
              <a:t>1C-UMI упрощает создание сайта </a:t>
            </a:r>
            <a:r>
              <a:rPr lang="ru-RU" sz="1200" dirty="0" err="1" smtClean="0">
                <a:latin typeface="Roboto" charset="0"/>
                <a:ea typeface="Roboto" charset="0"/>
              </a:rPr>
              <a:t>онлайн</a:t>
            </a:r>
            <a:r>
              <a:rPr lang="ru-RU" sz="1200" dirty="0" smtClean="0">
                <a:latin typeface="Roboto" charset="0"/>
                <a:ea typeface="Roboto" charset="0"/>
              </a:rPr>
              <a:t> — вы можете выбрать любой из 500 готовых шаблонов и простых интерфейсов. Выбирайте бесплатный тариф и жмите на кнопку «Создать сайт бесплатно». После прохождения двухминутной регистрации ваш сайт будет создан автоматически.</a:t>
            </a:r>
            <a:endParaRPr sz="1300" dirty="0">
              <a:solidFill>
                <a:schemeClr val="lt1"/>
              </a:solidFill>
              <a:latin typeface="Roboto" charset="0"/>
              <a:ea typeface="Roboto" charset="0"/>
              <a:cs typeface="Roboto"/>
              <a:sym typeface="Roboto"/>
            </a:endParaRPr>
          </a:p>
        </p:txBody>
      </p:sp>
      <p:sp>
        <p:nvSpPr>
          <p:cNvPr id="170" name="Google Shape;170;p29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78781" y="3507581"/>
            <a:ext cx="5407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Roboto" charset="0"/>
                <a:ea typeface="Roboto" charset="0"/>
              </a:rPr>
              <a:t>Всего две минуты — и у вас уже есть готовый к работе сайт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Roboto" charset="0"/>
              <a:ea typeface="Roboto" charset="0"/>
            </a:endParaRPr>
          </a:p>
        </p:txBody>
      </p:sp>
      <p:sp>
        <p:nvSpPr>
          <p:cNvPr id="17" name="TextBox 16">
            <a:hlinkClick r:id="rId4"/>
          </p:cNvPr>
          <p:cNvSpPr txBox="1"/>
          <p:nvPr/>
        </p:nvSpPr>
        <p:spPr>
          <a:xfrm>
            <a:off x="2736056" y="4186238"/>
            <a:ext cx="3450432" cy="30777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b="1" dirty="0" smtClean="0">
                <a:latin typeface="Roboto" charset="0"/>
                <a:ea typeface="Roboto" charset="0"/>
              </a:rPr>
              <a:t>Создать сайт бесплатно</a:t>
            </a:r>
            <a:endParaRPr lang="ru-RU" b="1" dirty="0">
              <a:latin typeface="Roboto" charset="0"/>
              <a:ea typeface="Roboto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2"/>
          <p:cNvSpPr txBox="1"/>
          <p:nvPr/>
        </p:nvSpPr>
        <p:spPr>
          <a:xfrm>
            <a:off x="5294266" y="3156057"/>
            <a:ext cx="29010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25" name="Google Shape;225;p32"/>
          <p:cNvSpPr/>
          <p:nvPr/>
        </p:nvSpPr>
        <p:spPr>
          <a:xfrm rot="-5400000" flipH="1">
            <a:off x="-233975" y="233983"/>
            <a:ext cx="1794880" cy="1326922"/>
          </a:xfrm>
          <a:custGeom>
            <a:avLst/>
            <a:gdLst/>
            <a:ahLst/>
            <a:cxnLst/>
            <a:rect l="l" t="t" r="r" b="b"/>
            <a:pathLst>
              <a:path w="3589759" h="2653843" extrusionOk="0">
                <a:moveTo>
                  <a:pt x="0" y="0"/>
                </a:moveTo>
                <a:lnTo>
                  <a:pt x="3589759" y="0"/>
                </a:lnTo>
                <a:lnTo>
                  <a:pt x="3589759" y="2653843"/>
                </a:lnTo>
                <a:lnTo>
                  <a:pt x="0" y="26538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6" name="Google Shape;226;p32"/>
          <p:cNvSpPr/>
          <p:nvPr/>
        </p:nvSpPr>
        <p:spPr>
          <a:xfrm>
            <a:off x="4321563" y="0"/>
            <a:ext cx="667200" cy="5143500"/>
          </a:xfrm>
          <a:prstGeom prst="rect">
            <a:avLst/>
          </a:prstGeom>
          <a:solidFill>
            <a:srgbClr val="A1E2E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2"/>
          <p:cNvSpPr txBox="1"/>
          <p:nvPr/>
        </p:nvSpPr>
        <p:spPr>
          <a:xfrm>
            <a:off x="0" y="1438701"/>
            <a:ext cx="4204200" cy="16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500" b="1" dirty="0" smtClean="0">
              <a:solidFill>
                <a:schemeClr val="accent6">
                  <a:lumMod val="50000"/>
                </a:schemeClr>
              </a:solidFill>
              <a:latin typeface="Roboto" charset="0"/>
              <a:ea typeface="Roboto" charset="0"/>
              <a:cs typeface="Roboto Medium"/>
              <a:sym typeface="Roboto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500" b="1" dirty="0" smtClean="0">
              <a:solidFill>
                <a:schemeClr val="accent6">
                  <a:lumMod val="50000"/>
                </a:schemeClr>
              </a:solidFill>
              <a:latin typeface="Roboto" charset="0"/>
              <a:ea typeface="Roboto" charset="0"/>
              <a:cs typeface="Roboto Medium"/>
              <a:sym typeface="Roboto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500" b="1" dirty="0" smtClean="0">
              <a:solidFill>
                <a:schemeClr val="accent6">
                  <a:lumMod val="50000"/>
                </a:schemeClr>
              </a:solidFill>
              <a:latin typeface="Roboto" charset="0"/>
              <a:ea typeface="Roboto" charset="0"/>
              <a:cs typeface="Roboto Medium"/>
              <a:sym typeface="Roboto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500" b="1" dirty="0" smtClean="0">
              <a:solidFill>
                <a:schemeClr val="accent6">
                  <a:lumMod val="50000"/>
                </a:schemeClr>
              </a:solidFill>
              <a:latin typeface="Roboto" charset="0"/>
              <a:ea typeface="Roboto" charset="0"/>
              <a:cs typeface="Roboto Medium"/>
              <a:sym typeface="Roboto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Roboto" charset="0"/>
                <a:ea typeface="Roboto" charset="0"/>
                <a:cs typeface="Roboto Medium"/>
                <a:sym typeface="Roboto Medium"/>
              </a:rPr>
              <a:t>Добро пожаловать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Roboto" charset="0"/>
                <a:ea typeface="Roboto" charset="0"/>
                <a:cs typeface="Roboto Medium"/>
                <a:sym typeface="Roboto Medium"/>
              </a:rPr>
              <a:t>на мой сайт!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500" b="1" dirty="0" smtClean="0">
              <a:solidFill>
                <a:schemeClr val="accent6">
                  <a:lumMod val="50000"/>
                </a:schemeClr>
              </a:solidFill>
              <a:latin typeface="Roboto" charset="0"/>
              <a:ea typeface="Roboto" charset="0"/>
              <a:cs typeface="Roboto Medium"/>
              <a:sym typeface="Roboto Medium"/>
            </a:endParaRPr>
          </a:p>
          <a:p>
            <a:pPr lvl="0" algn="ctr"/>
            <a:r>
              <a:rPr lang="en-US" sz="2500" b="1" dirty="0" smtClean="0">
                <a:solidFill>
                  <a:schemeClr val="accent5">
                    <a:lumMod val="75000"/>
                  </a:schemeClr>
                </a:solidFill>
                <a:latin typeface="Roboto" charset="0"/>
                <a:ea typeface="Roboto" charset="0"/>
                <a:cs typeface="Roboto Medium"/>
                <a:sym typeface="Roboto Medium"/>
                <a:hlinkClick r:id="rId4"/>
              </a:rPr>
              <a:t>https://site-bukina.1c-umi.ru/</a:t>
            </a:r>
            <a:endParaRPr sz="2500" b="1" dirty="0">
              <a:solidFill>
                <a:schemeClr val="accent5">
                  <a:lumMod val="75000"/>
                </a:schemeClr>
              </a:solidFill>
              <a:latin typeface="Roboto" charset="0"/>
              <a:ea typeface="Roboto" charset="0"/>
              <a:cs typeface="Roboto Medium"/>
              <a:sym typeface="Roboto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1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endParaRPr sz="1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32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dirty="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/>
          <a:srcRect l="28114" t="11900" r="27775" b="7229"/>
          <a:stretch>
            <a:fillRect/>
          </a:stretch>
        </p:blipFill>
        <p:spPr bwMode="auto">
          <a:xfrm>
            <a:off x="4153191" y="72562"/>
            <a:ext cx="4425417" cy="507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35"/>
          <p:cNvGrpSpPr/>
          <p:nvPr/>
        </p:nvGrpSpPr>
        <p:grpSpPr>
          <a:xfrm>
            <a:off x="0" y="3833036"/>
            <a:ext cx="9144300" cy="1310444"/>
            <a:chOff x="0" y="-57150"/>
            <a:chExt cx="4816592" cy="973656"/>
          </a:xfrm>
        </p:grpSpPr>
        <p:sp>
          <p:nvSpPr>
            <p:cNvPr id="253" name="Google Shape;253;p35"/>
            <p:cNvSpPr/>
            <p:nvPr/>
          </p:nvSpPr>
          <p:spPr>
            <a:xfrm>
              <a:off x="0" y="0"/>
              <a:ext cx="4816592" cy="916506"/>
            </a:xfrm>
            <a:custGeom>
              <a:avLst/>
              <a:gdLst/>
              <a:ahLst/>
              <a:cxnLst/>
              <a:rect l="l" t="t" r="r" b="b"/>
              <a:pathLst>
                <a:path w="4816592" h="916506" extrusionOk="0">
                  <a:moveTo>
                    <a:pt x="0" y="0"/>
                  </a:moveTo>
                  <a:lnTo>
                    <a:pt x="4816592" y="0"/>
                  </a:lnTo>
                  <a:lnTo>
                    <a:pt x="4816592" y="916506"/>
                  </a:lnTo>
                  <a:lnTo>
                    <a:pt x="0" y="916506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</p:sp>
        <p:sp>
          <p:nvSpPr>
            <p:cNvPr id="254" name="Google Shape;254;p35"/>
            <p:cNvSpPr txBox="1"/>
            <p:nvPr/>
          </p:nvSpPr>
          <p:spPr>
            <a:xfrm>
              <a:off x="0" y="-57150"/>
              <a:ext cx="812700" cy="87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18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5" name="Google Shape;255;p35"/>
          <p:cNvSpPr txBox="1"/>
          <p:nvPr/>
        </p:nvSpPr>
        <p:spPr>
          <a:xfrm>
            <a:off x="3137617" y="782003"/>
            <a:ext cx="28689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56" name="Google Shape;256;p35"/>
          <p:cNvSpPr txBox="1"/>
          <p:nvPr/>
        </p:nvSpPr>
        <p:spPr>
          <a:xfrm>
            <a:off x="3005105" y="557213"/>
            <a:ext cx="3133800" cy="1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9899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57" name="Google Shape;257;p35"/>
          <p:cNvSpPr txBox="1"/>
          <p:nvPr/>
        </p:nvSpPr>
        <p:spPr>
          <a:xfrm>
            <a:off x="617088" y="1076100"/>
            <a:ext cx="7254300" cy="11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b="1" dirty="0">
                <a:solidFill>
                  <a:schemeClr val="dk1"/>
                </a:solidFill>
              </a:rPr>
              <a:t>Роль персонального сайта в развитии педагога</a:t>
            </a:r>
            <a:endParaRPr sz="28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ru" sz="15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Персональный сайт — это не только платформа для демонстрации профессиональных достижений, но и стимул для постоянного развития, общения и обмена опытом с коллегами. Работа с сайтами способствует росту ИКТ компетенций и повышает социальный статус педагога, открывая перед ним новые перспективы в профессиональной деятельности.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8" name="Google Shape;161;p29"/>
          <p:cNvSpPr/>
          <p:nvPr/>
        </p:nvSpPr>
        <p:spPr>
          <a:xfrm>
            <a:off x="7766621" y="-542925"/>
            <a:ext cx="2261513" cy="2551176"/>
          </a:xfrm>
          <a:custGeom>
            <a:avLst/>
            <a:gdLst/>
            <a:ahLst/>
            <a:cxnLst/>
            <a:rect l="l" t="t" r="r" b="b"/>
            <a:pathLst>
              <a:path w="3465921" h="4114800" extrusionOk="0">
                <a:moveTo>
                  <a:pt x="0" y="0"/>
                </a:moveTo>
                <a:lnTo>
                  <a:pt x="3465921" y="0"/>
                </a:lnTo>
                <a:lnTo>
                  <a:pt x="3465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" name="Google Shape;160;p29"/>
          <p:cNvSpPr/>
          <p:nvPr/>
        </p:nvSpPr>
        <p:spPr>
          <a:xfrm>
            <a:off x="-935700" y="4037394"/>
            <a:ext cx="1871400" cy="1753800"/>
          </a:xfrm>
          <a:prstGeom prst="ellipse">
            <a:avLst/>
          </a:prstGeom>
          <a:solidFill>
            <a:srgbClr val="FFE4E4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7EA4"/>
        </a:soli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3"/>
          <p:cNvSpPr txBox="1"/>
          <p:nvPr/>
        </p:nvSpPr>
        <p:spPr>
          <a:xfrm>
            <a:off x="514350" y="519113"/>
            <a:ext cx="2564700" cy="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  <p:sp>
        <p:nvSpPr>
          <p:cNvPr id="234" name="Google Shape;234;p33"/>
          <p:cNvSpPr/>
          <p:nvPr/>
        </p:nvSpPr>
        <p:spPr>
          <a:xfrm rot="-5727235">
            <a:off x="-583805" y="-1033693"/>
            <a:ext cx="2075289" cy="2066663"/>
          </a:xfrm>
          <a:custGeom>
            <a:avLst/>
            <a:gdLst/>
            <a:ahLst/>
            <a:cxnLst/>
            <a:rect l="l" t="t" r="r" b="b"/>
            <a:pathLst>
              <a:path w="4152550" h="4114800" extrusionOk="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5" name="Google Shape;235;p33"/>
          <p:cNvSpPr txBox="1"/>
          <p:nvPr/>
        </p:nvSpPr>
        <p:spPr>
          <a:xfrm>
            <a:off x="921545" y="1350168"/>
            <a:ext cx="4927843" cy="29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Педагогический сайт – не просто визитная карточка, а пространство для профессионального общения на самом высоком уровне.</a:t>
            </a:r>
            <a:endParaRPr sz="2000" b="1" i="0" u="none" strike="noStrike" cap="none" dirty="0" smtClean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i="0" u="none" strike="noStrike" cap="none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/>
            </a:r>
            <a:br>
              <a:rPr lang="ru" sz="1800" b="1" i="0" u="none" strike="noStrike" cap="none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" sz="1800" b="1" i="0" u="none" strike="noStrike" cap="none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                                                       </a:t>
            </a:r>
            <a:r>
              <a:rPr lang="ru" sz="1500" b="1" i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И.А. Родионова</a:t>
            </a: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" sz="1500" b="1" i="1" dirty="0" smtClean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" sz="1500" b="1" i="1" dirty="0" smtClean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 i="1" dirty="0" smtClean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 dirty="0" smtClean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 dirty="0" smtClean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6" name="Google Shape;236;p33"/>
          <p:cNvSpPr txBox="1"/>
          <p:nvPr/>
        </p:nvSpPr>
        <p:spPr>
          <a:xfrm>
            <a:off x="273794" y="4711985"/>
            <a:ext cx="4742100" cy="3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00000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37" name="Google Shape;237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29337" y="1209961"/>
            <a:ext cx="2050847" cy="270481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  <p:sp>
        <p:nvSpPr>
          <p:cNvPr id="238" name="Google Shape;238;p33"/>
          <p:cNvSpPr txBox="1"/>
          <p:nvPr/>
        </p:nvSpPr>
        <p:spPr>
          <a:xfrm>
            <a:off x="1014413" y="513019"/>
            <a:ext cx="580500" cy="16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0" dirty="0">
                <a:solidFill>
                  <a:schemeClr val="lt1"/>
                </a:solidFill>
                <a:latin typeface="Roboto Black"/>
                <a:ea typeface="Roboto Black"/>
                <a:cs typeface="Roboto Black"/>
                <a:sym typeface="Roboto Black"/>
              </a:rPr>
              <a:t>“</a:t>
            </a:r>
            <a:endParaRPr sz="10000" dirty="0">
              <a:solidFill>
                <a:schemeClr val="lt1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239" name="Google Shape;239;p33"/>
          <p:cNvSpPr txBox="1"/>
          <p:nvPr/>
        </p:nvSpPr>
        <p:spPr>
          <a:xfrm>
            <a:off x="46263" y="4803950"/>
            <a:ext cx="316200" cy="1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r>
              <a:rPr lang="ru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sz="14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400"/>
              <a:buNone/>
            </a:pPr>
            <a:endParaRPr sz="14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36045" y="3471862"/>
            <a:ext cx="3393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chemeClr val="bg1"/>
                </a:solidFill>
                <a:latin typeface="Roboto" charset="0"/>
                <a:ea typeface="Roboto" charset="0"/>
              </a:rPr>
              <a:t>доктор географических наук. Профессор кафедры региональной экономики и географии экономического факультета РУДН.</a:t>
            </a:r>
            <a:endParaRPr lang="ru-RU" sz="1200" i="1" dirty="0">
              <a:solidFill>
                <a:schemeClr val="bg1"/>
              </a:solidFill>
              <a:latin typeface="Roboto" charset="0"/>
              <a:ea typeface="Roboto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474</Words>
  <Application>Microsoft Office PowerPoint</Application>
  <PresentationFormat>Экран (16:9)</PresentationFormat>
  <Paragraphs>86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Roboto</vt:lpstr>
      <vt:lpstr>Montserrat Medium</vt:lpstr>
      <vt:lpstr>Calibri</vt:lpstr>
      <vt:lpstr>Roboto Medium</vt:lpstr>
      <vt:lpstr>Montserrat</vt:lpstr>
      <vt:lpstr>Roboto Black</vt:lpstr>
      <vt:lpstr>Simple Light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дом</cp:lastModifiedBy>
  <cp:revision>2</cp:revision>
  <dcterms:modified xsi:type="dcterms:W3CDTF">2024-10-22T13:20:10Z</dcterms:modified>
</cp:coreProperties>
</file>